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Bahnschrift Light" panose="020B0502040204020203" pitchFamily="34" charset="0"/>
      <p:regular r:id="rId18"/>
    </p:embeddedFont>
    <p:embeddedFont>
      <p:font typeface="Bahnschrift Light Condensed" panose="020B0502040204020203" pitchFamily="34" charset="0"/>
      <p:regular r:id="rId19"/>
    </p:embeddedFont>
    <p:embeddedFont>
      <p:font typeface="Barlow Condensed Semi-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Bold" panose="02040803050406030204" pitchFamily="18" charset="0"/>
      <p:regular r:id="rId25"/>
      <p:bold r:id="rId26"/>
    </p:embeddedFont>
    <p:embeddedFont>
      <p:font typeface="Canva Sans" panose="020B0604020202020204" charset="0"/>
      <p:regular r:id="rId27"/>
    </p:embeddedFont>
    <p:embeddedFont>
      <p:font typeface="Canva Sans Bold" panose="020B0604020202020204" charset="0"/>
      <p:regular r:id="rId28"/>
    </p:embeddedFont>
    <p:embeddedFont>
      <p:font typeface="Canva Sans Bold Italics" panose="020B0604020202020204" charset="0"/>
      <p:regular r:id="rId29"/>
    </p:embeddedFont>
    <p:embeddedFont>
      <p:font typeface="Canva Sans Italics" panose="020B0604020202020204" charset="0"/>
      <p:regular r:id="rId30"/>
    </p:embeddedFont>
    <p:embeddedFont>
      <p:font typeface="Lato Heavy" panose="020B0604020202020204" charset="0"/>
      <p:regular r:id="rId31"/>
    </p:embeddedFont>
    <p:embeddedFont>
      <p:font typeface="Open Sans Bold" panose="020B0604020202020204" charset="0"/>
      <p:regular r:id="rId32"/>
    </p:embeddedFont>
    <p:embeddedFont>
      <p:font typeface="Open Sauce" panose="020B0604020202020204" charset="0"/>
      <p:regular r:id="rId33"/>
    </p:embeddedFont>
    <p:embeddedFont>
      <p:font typeface="Open Sauce Bold" panose="020B0604020202020204" charset="0"/>
      <p:regular r:id="rId34"/>
    </p:embeddedFont>
    <p:embeddedFont>
      <p:font typeface="Open Sauce Heavy" panose="020B0604020202020204" charset="0"/>
      <p:regular r:id="rId35"/>
    </p:embeddedFont>
    <p:embeddedFont>
      <p:font typeface="Open Sauce Semi-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2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9.png"/><Relationship Id="rId10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5.sv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16.png"/><Relationship Id="rId10" Type="http://schemas.openxmlformats.org/officeDocument/2006/relationships/image" Target="../media/image31.sv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7.png"/><Relationship Id="rId7" Type="http://schemas.openxmlformats.org/officeDocument/2006/relationships/image" Target="../media/image1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40.png"/><Relationship Id="rId7" Type="http://schemas.openxmlformats.org/officeDocument/2006/relationships/image" Target="../media/image2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2.svg"/><Relationship Id="rId10" Type="http://schemas.openxmlformats.org/officeDocument/2006/relationships/image" Target="../media/image31.svg"/><Relationship Id="rId4" Type="http://schemas.openxmlformats.org/officeDocument/2006/relationships/image" Target="../media/image41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9.svg"/><Relationship Id="rId7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D9D9D9">
                <a:alpha val="1725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>
            <a:off x="6294715" y="-337541"/>
            <a:ext cx="12796219" cy="11239463"/>
          </a:xfrm>
          <a:custGeom>
            <a:avLst/>
            <a:gdLst/>
            <a:ahLst/>
            <a:cxnLst/>
            <a:rect l="l" t="t" r="r" b="b"/>
            <a:pathLst>
              <a:path w="12796219" h="11239463">
                <a:moveTo>
                  <a:pt x="0" y="0"/>
                </a:moveTo>
                <a:lnTo>
                  <a:pt x="12796220" y="0"/>
                </a:lnTo>
                <a:lnTo>
                  <a:pt x="12796220" y="11239463"/>
                </a:lnTo>
                <a:lnTo>
                  <a:pt x="0" y="11239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374211" y="-78775"/>
            <a:ext cx="11712822" cy="10287000"/>
            <a:chOff x="0" y="0"/>
            <a:chExt cx="15617096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17062" cy="13716000"/>
            </a:xfrm>
            <a:custGeom>
              <a:avLst/>
              <a:gdLst/>
              <a:ahLst/>
              <a:cxnLst/>
              <a:rect l="l" t="t" r="r" b="b"/>
              <a:pathLst>
                <a:path w="15617062" h="13716000">
                  <a:moveTo>
                    <a:pt x="10066528" y="0"/>
                  </a:moveTo>
                  <a:cubicBezTo>
                    <a:pt x="9919462" y="96774"/>
                    <a:pt x="4245229" y="6360414"/>
                    <a:pt x="1426591" y="9480169"/>
                  </a:cubicBezTo>
                  <a:cubicBezTo>
                    <a:pt x="924052" y="10038207"/>
                    <a:pt x="0" y="11666728"/>
                    <a:pt x="323596" y="13716000"/>
                  </a:cubicBezTo>
                  <a:lnTo>
                    <a:pt x="11739372" y="13716000"/>
                  </a:lnTo>
                  <a:lnTo>
                    <a:pt x="15617062" y="9480169"/>
                  </a:lnTo>
                  <a:lnTo>
                    <a:pt x="15617062" y="0"/>
                  </a:lnTo>
                  <a:close/>
                </a:path>
              </a:pathLst>
            </a:custGeom>
            <a:blipFill>
              <a:blip r:embed="rId4"/>
              <a:stretch>
                <a:fillRect l="-124" r="-3415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9386252" y="-4153565"/>
            <a:ext cx="7573132" cy="8242923"/>
          </a:xfrm>
          <a:custGeom>
            <a:avLst/>
            <a:gdLst/>
            <a:ahLst/>
            <a:cxnLst/>
            <a:rect l="l" t="t" r="r" b="b"/>
            <a:pathLst>
              <a:path w="7573132" h="8242923">
                <a:moveTo>
                  <a:pt x="0" y="0"/>
                </a:moveTo>
                <a:lnTo>
                  <a:pt x="7573132" y="0"/>
                </a:lnTo>
                <a:lnTo>
                  <a:pt x="7573132" y="8242923"/>
                </a:lnTo>
                <a:lnTo>
                  <a:pt x="0" y="8242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86253" y="-4317538"/>
            <a:ext cx="5897624" cy="6379627"/>
          </a:xfrm>
          <a:custGeom>
            <a:avLst/>
            <a:gdLst/>
            <a:ahLst/>
            <a:cxnLst/>
            <a:rect l="l" t="t" r="r" b="b"/>
            <a:pathLst>
              <a:path w="5897624" h="6379627">
                <a:moveTo>
                  <a:pt x="0" y="0"/>
                </a:moveTo>
                <a:lnTo>
                  <a:pt x="5897624" y="0"/>
                </a:lnTo>
                <a:lnTo>
                  <a:pt x="5897624" y="6379628"/>
                </a:lnTo>
                <a:lnTo>
                  <a:pt x="0" y="6379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69602" y="-7359669"/>
            <a:ext cx="21609146" cy="21609146"/>
          </a:xfrm>
          <a:custGeom>
            <a:avLst/>
            <a:gdLst/>
            <a:ahLst/>
            <a:cxnLst/>
            <a:rect l="l" t="t" r="r" b="b"/>
            <a:pathLst>
              <a:path w="21609146" h="21609146">
                <a:moveTo>
                  <a:pt x="0" y="0"/>
                </a:moveTo>
                <a:lnTo>
                  <a:pt x="21609146" y="0"/>
                </a:lnTo>
                <a:lnTo>
                  <a:pt x="21609146" y="21609146"/>
                </a:lnTo>
                <a:lnTo>
                  <a:pt x="0" y="21609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23418" y="2227020"/>
            <a:ext cx="8934238" cy="3207801"/>
            <a:chOff x="0" y="0"/>
            <a:chExt cx="11912317" cy="42770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12317" cy="4277068"/>
            </a:xfrm>
            <a:custGeom>
              <a:avLst/>
              <a:gdLst/>
              <a:ahLst/>
              <a:cxnLst/>
              <a:rect l="l" t="t" r="r" b="b"/>
              <a:pathLst>
                <a:path w="11912317" h="4277068">
                  <a:moveTo>
                    <a:pt x="0" y="0"/>
                  </a:moveTo>
                  <a:lnTo>
                    <a:pt x="11912317" y="0"/>
                  </a:lnTo>
                  <a:lnTo>
                    <a:pt x="11912317" y="4277068"/>
                  </a:lnTo>
                  <a:lnTo>
                    <a:pt x="0" y="4277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1912317" cy="43627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73"/>
                </a:lnSpc>
              </a:pPr>
              <a:r>
                <a:rPr lang="en-US" sz="4409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ASESMEN TES KESIAPAN SEKOLAH </a:t>
              </a:r>
            </a:p>
            <a:p>
              <a:pPr algn="l">
                <a:lnSpc>
                  <a:spcPts val="6173"/>
                </a:lnSpc>
              </a:pPr>
              <a:r>
                <a:rPr lang="en-US" sz="4409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CALON PESERTA DIDIK USIA 5 TAHUN 6 BULAN SAMPAI DENGAN 6 TAHUN PER 1 JULI 2025 </a:t>
              </a:r>
            </a:p>
            <a:p>
              <a:pPr algn="l">
                <a:lnSpc>
                  <a:spcPts val="6173"/>
                </a:lnSpc>
              </a:pPr>
              <a:r>
                <a:rPr lang="en-US" sz="4409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PPDB KOTA SEMARANG TAHUN 2025/2026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2006" y="6236070"/>
            <a:ext cx="3327283" cy="4012830"/>
            <a:chOff x="0" y="0"/>
            <a:chExt cx="4436377" cy="53504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36364" cy="5350383"/>
            </a:xfrm>
            <a:custGeom>
              <a:avLst/>
              <a:gdLst/>
              <a:ahLst/>
              <a:cxnLst/>
              <a:rect l="l" t="t" r="r" b="b"/>
              <a:pathLst>
                <a:path w="4436364" h="5350383">
                  <a:moveTo>
                    <a:pt x="0" y="0"/>
                  </a:moveTo>
                  <a:lnTo>
                    <a:pt x="4436364" y="0"/>
                  </a:lnTo>
                  <a:lnTo>
                    <a:pt x="4436364" y="5350383"/>
                  </a:lnTo>
                  <a:lnTo>
                    <a:pt x="0" y="5350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b="-10623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354692" y="9793050"/>
            <a:ext cx="3141910" cy="455849"/>
          </a:xfrm>
          <a:custGeom>
            <a:avLst/>
            <a:gdLst/>
            <a:ahLst/>
            <a:cxnLst/>
            <a:rect l="l" t="t" r="r" b="b"/>
            <a:pathLst>
              <a:path w="3141910" h="455849">
                <a:moveTo>
                  <a:pt x="0" y="0"/>
                </a:moveTo>
                <a:lnTo>
                  <a:pt x="3141911" y="0"/>
                </a:lnTo>
                <a:lnTo>
                  <a:pt x="3141911" y="455849"/>
                </a:lnTo>
                <a:lnTo>
                  <a:pt x="0" y="455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354692" y="9827272"/>
            <a:ext cx="3141910" cy="349520"/>
            <a:chOff x="0" y="0"/>
            <a:chExt cx="4189213" cy="4660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189213" cy="466026"/>
            </a:xfrm>
            <a:custGeom>
              <a:avLst/>
              <a:gdLst/>
              <a:ahLst/>
              <a:cxnLst/>
              <a:rect l="l" t="t" r="r" b="b"/>
              <a:pathLst>
                <a:path w="4189213" h="466026">
                  <a:moveTo>
                    <a:pt x="0" y="0"/>
                  </a:moveTo>
                  <a:lnTo>
                    <a:pt x="4189213" y="0"/>
                  </a:lnTo>
                  <a:lnTo>
                    <a:pt x="4189213" y="466026"/>
                  </a:lnTo>
                  <a:lnTo>
                    <a:pt x="0" y="4660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189213" cy="4755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516"/>
                </a:lnSpc>
              </a:pPr>
              <a:r>
                <a:rPr lang="en-US" sz="1296" b="1">
                  <a:solidFill>
                    <a:srgbClr val="FFFFFF"/>
                  </a:solidFill>
                  <a:latin typeface="Lato Heavy"/>
                  <a:ea typeface="Lato Heavy"/>
                  <a:cs typeface="Lato Heavy"/>
                  <a:sym typeface="Lato Heavy"/>
                </a:rPr>
                <a:t>Dr. Ir. Hj. Hevearita G. Rahayu, M.Sos</a:t>
              </a:r>
            </a:p>
            <a:p>
              <a:pPr algn="ctr">
                <a:lnSpc>
                  <a:spcPts val="1176"/>
                </a:lnSpc>
              </a:pPr>
              <a:r>
                <a:rPr lang="en-US" sz="1005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Wali Kota Semarang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778750" y="6385835"/>
            <a:ext cx="3178001" cy="4237335"/>
            <a:chOff x="0" y="0"/>
            <a:chExt cx="4237335" cy="56497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237355" cy="5649722"/>
            </a:xfrm>
            <a:custGeom>
              <a:avLst/>
              <a:gdLst/>
              <a:ahLst/>
              <a:cxnLst/>
              <a:rect l="l" t="t" r="r" b="b"/>
              <a:pathLst>
                <a:path w="4237355" h="5649722">
                  <a:moveTo>
                    <a:pt x="0" y="0"/>
                  </a:moveTo>
                  <a:lnTo>
                    <a:pt x="4237355" y="0"/>
                  </a:lnTo>
                  <a:lnTo>
                    <a:pt x="4237355" y="5649722"/>
                  </a:lnTo>
                  <a:lnTo>
                    <a:pt x="0" y="5649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12" b="-14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3589290" y="9814793"/>
            <a:ext cx="3819251" cy="434107"/>
          </a:xfrm>
          <a:custGeom>
            <a:avLst/>
            <a:gdLst/>
            <a:ahLst/>
            <a:cxnLst/>
            <a:rect l="l" t="t" r="r" b="b"/>
            <a:pathLst>
              <a:path w="3819251" h="434107">
                <a:moveTo>
                  <a:pt x="0" y="0"/>
                </a:moveTo>
                <a:lnTo>
                  <a:pt x="3819251" y="0"/>
                </a:lnTo>
                <a:lnTo>
                  <a:pt x="3819251" y="434107"/>
                </a:lnTo>
                <a:lnTo>
                  <a:pt x="0" y="43410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3679015" y="9811366"/>
            <a:ext cx="3639799" cy="418485"/>
            <a:chOff x="0" y="0"/>
            <a:chExt cx="4853065" cy="55798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53065" cy="557980"/>
            </a:xfrm>
            <a:custGeom>
              <a:avLst/>
              <a:gdLst/>
              <a:ahLst/>
              <a:cxnLst/>
              <a:rect l="l" t="t" r="r" b="b"/>
              <a:pathLst>
                <a:path w="4853065" h="557980">
                  <a:moveTo>
                    <a:pt x="0" y="0"/>
                  </a:moveTo>
                  <a:lnTo>
                    <a:pt x="4853065" y="0"/>
                  </a:lnTo>
                  <a:lnTo>
                    <a:pt x="4853065" y="557980"/>
                  </a:lnTo>
                  <a:lnTo>
                    <a:pt x="0" y="5579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853065" cy="6056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845"/>
                </a:lnSpc>
              </a:pPr>
              <a:r>
                <a:rPr lang="en-US" sz="1316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Dr. Bambang Pramusinto, S.H., S.IP., M.Si</a:t>
              </a:r>
            </a:p>
            <a:p>
              <a:pPr algn="ctr">
                <a:lnSpc>
                  <a:spcPts val="1360"/>
                </a:lnSpc>
              </a:pPr>
              <a:r>
                <a:rPr lang="en-US" sz="971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Kepala Dinas Pendidikan Kota Semarang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54" r="-58" b="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026862" y="312560"/>
            <a:ext cx="2452272" cy="727415"/>
            <a:chOff x="0" y="0"/>
            <a:chExt cx="3269696" cy="9698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12606061" y="9258300"/>
            <a:ext cx="6186612" cy="1125413"/>
            <a:chOff x="0" y="0"/>
            <a:chExt cx="1533294" cy="27892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33294" cy="278923"/>
            </a:xfrm>
            <a:custGeom>
              <a:avLst/>
              <a:gdLst/>
              <a:ahLst/>
              <a:cxnLst/>
              <a:rect l="l" t="t" r="r" b="b"/>
              <a:pathLst>
                <a:path w="1533294" h="278923">
                  <a:moveTo>
                    <a:pt x="1330094" y="0"/>
                  </a:moveTo>
                  <a:lnTo>
                    <a:pt x="0" y="0"/>
                  </a:lnTo>
                  <a:lnTo>
                    <a:pt x="0" y="278923"/>
                  </a:lnTo>
                  <a:lnTo>
                    <a:pt x="1330094" y="278923"/>
                  </a:lnTo>
                  <a:lnTo>
                    <a:pt x="1533294" y="139462"/>
                  </a:lnTo>
                  <a:lnTo>
                    <a:pt x="1330094" y="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418994" cy="3170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170678" y="9418034"/>
            <a:ext cx="5057378" cy="730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7"/>
              </a:lnSpc>
            </a:pPr>
            <a:r>
              <a:rPr lang="en-US" sz="14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PPT Versi ini adalah Draft. </a:t>
            </a:r>
          </a:p>
          <a:p>
            <a:pPr algn="ctr">
              <a:lnSpc>
                <a:spcPts val="1967"/>
              </a:lnSpc>
            </a:pPr>
            <a:r>
              <a:rPr lang="en-US" sz="14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Mohon Tidak langsung dipublikasikan. </a:t>
            </a:r>
          </a:p>
          <a:p>
            <a:pPr algn="ctr">
              <a:lnSpc>
                <a:spcPts val="1967"/>
              </a:lnSpc>
              <a:spcBef>
                <a:spcPct val="0"/>
              </a:spcBef>
            </a:pPr>
            <a:r>
              <a:rPr lang="en-US" sz="14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Hanya untuk kalangan Dinas Pendidikan Kota Semarang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922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>
                <a:alphaModFix amt="41999"/>
              </a:blip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694514" y="-2292997"/>
            <a:ext cx="4180788" cy="4550550"/>
          </a:xfrm>
          <a:custGeom>
            <a:avLst/>
            <a:gdLst/>
            <a:ahLst/>
            <a:cxnLst/>
            <a:rect l="l" t="t" r="r" b="b"/>
            <a:pathLst>
              <a:path w="4180788" h="4550550">
                <a:moveTo>
                  <a:pt x="0" y="0"/>
                </a:moveTo>
                <a:lnTo>
                  <a:pt x="4180788" y="0"/>
                </a:lnTo>
                <a:lnTo>
                  <a:pt x="4180788" y="4550549"/>
                </a:lnTo>
                <a:lnTo>
                  <a:pt x="0" y="4550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93091" y="-2061851"/>
            <a:ext cx="3255815" cy="3521908"/>
          </a:xfrm>
          <a:custGeom>
            <a:avLst/>
            <a:gdLst/>
            <a:ahLst/>
            <a:cxnLst/>
            <a:rect l="l" t="t" r="r" b="b"/>
            <a:pathLst>
              <a:path w="3255815" h="3521908">
                <a:moveTo>
                  <a:pt x="0" y="0"/>
                </a:moveTo>
                <a:lnTo>
                  <a:pt x="3255815" y="0"/>
                </a:lnTo>
                <a:lnTo>
                  <a:pt x="3255815" y="3521907"/>
                </a:lnTo>
                <a:lnTo>
                  <a:pt x="0" y="3521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" r="-58" b="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6862" y="312560"/>
            <a:ext cx="2452272" cy="649541"/>
            <a:chOff x="0" y="0"/>
            <a:chExt cx="3269696" cy="866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9696" cy="866054"/>
            </a:xfrm>
            <a:custGeom>
              <a:avLst/>
              <a:gdLst/>
              <a:ahLst/>
              <a:cxnLst/>
              <a:rect l="l" t="t" r="r" b="b"/>
              <a:pathLst>
                <a:path w="3269696" h="866054">
                  <a:moveTo>
                    <a:pt x="0" y="0"/>
                  </a:moveTo>
                  <a:lnTo>
                    <a:pt x="3269696" y="0"/>
                  </a:lnTo>
                  <a:lnTo>
                    <a:pt x="3269696" y="866054"/>
                  </a:lnTo>
                  <a:lnTo>
                    <a:pt x="0" y="866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69696" cy="9041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95256" y="4225557"/>
            <a:ext cx="2135016" cy="929262"/>
            <a:chOff x="0" y="0"/>
            <a:chExt cx="2846688" cy="12390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6578" cy="1239012"/>
            </a:xfrm>
            <a:custGeom>
              <a:avLst/>
              <a:gdLst/>
              <a:ahLst/>
              <a:cxnLst/>
              <a:rect l="l" t="t" r="r" b="b"/>
              <a:pathLst>
                <a:path w="2846578" h="1239012">
                  <a:moveTo>
                    <a:pt x="317881" y="0"/>
                  </a:moveTo>
                  <a:lnTo>
                    <a:pt x="2528697" y="0"/>
                  </a:lnTo>
                  <a:cubicBezTo>
                    <a:pt x="2613025" y="0"/>
                    <a:pt x="2693924" y="33528"/>
                    <a:pt x="2753487" y="93091"/>
                  </a:cubicBezTo>
                  <a:cubicBezTo>
                    <a:pt x="2813050" y="152654"/>
                    <a:pt x="2846578" y="233553"/>
                    <a:pt x="2846578" y="317881"/>
                  </a:cubicBezTo>
                  <a:lnTo>
                    <a:pt x="2846578" y="921131"/>
                  </a:lnTo>
                  <a:cubicBezTo>
                    <a:pt x="2846578" y="1005459"/>
                    <a:pt x="2813050" y="1086358"/>
                    <a:pt x="2753487" y="1145921"/>
                  </a:cubicBezTo>
                  <a:cubicBezTo>
                    <a:pt x="2693924" y="1205484"/>
                    <a:pt x="2613025" y="1239012"/>
                    <a:pt x="2528697" y="1239012"/>
                  </a:cubicBezTo>
                  <a:lnTo>
                    <a:pt x="317881" y="1239012"/>
                  </a:lnTo>
                  <a:cubicBezTo>
                    <a:pt x="233553" y="1239012"/>
                    <a:pt x="152654" y="1205484"/>
                    <a:pt x="93091" y="1145921"/>
                  </a:cubicBezTo>
                  <a:cubicBezTo>
                    <a:pt x="33528" y="1086358"/>
                    <a:pt x="0" y="1005459"/>
                    <a:pt x="0" y="921131"/>
                  </a:cubicBezTo>
                  <a:lnTo>
                    <a:pt x="0" y="317881"/>
                  </a:lnTo>
                  <a:cubicBezTo>
                    <a:pt x="0" y="233680"/>
                    <a:pt x="33528" y="152781"/>
                    <a:pt x="93091" y="93091"/>
                  </a:cubicBezTo>
                  <a:cubicBezTo>
                    <a:pt x="152654" y="33401"/>
                    <a:pt x="233680" y="0"/>
                    <a:pt x="317881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14313" y="4136006"/>
            <a:ext cx="2135016" cy="1096295"/>
            <a:chOff x="0" y="0"/>
            <a:chExt cx="2846688" cy="14617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46688" cy="1461726"/>
            </a:xfrm>
            <a:custGeom>
              <a:avLst/>
              <a:gdLst/>
              <a:ahLst/>
              <a:cxnLst/>
              <a:rect l="l" t="t" r="r" b="b"/>
              <a:pathLst>
                <a:path w="2846688" h="1461726">
                  <a:moveTo>
                    <a:pt x="0" y="0"/>
                  </a:moveTo>
                  <a:lnTo>
                    <a:pt x="2846688" y="0"/>
                  </a:lnTo>
                  <a:lnTo>
                    <a:pt x="2846688" y="1461726"/>
                  </a:lnTo>
                  <a:lnTo>
                    <a:pt x="0" y="1461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46688" cy="1499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PENDAFTARAN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397079" y="3773837"/>
            <a:ext cx="3427578" cy="1832703"/>
            <a:chOff x="0" y="0"/>
            <a:chExt cx="4570104" cy="244360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70222" cy="2443734"/>
            </a:xfrm>
            <a:custGeom>
              <a:avLst/>
              <a:gdLst/>
              <a:ahLst/>
              <a:cxnLst/>
              <a:rect l="l" t="t" r="r" b="b"/>
              <a:pathLst>
                <a:path w="4570222" h="2443734">
                  <a:moveTo>
                    <a:pt x="197993" y="0"/>
                  </a:moveTo>
                  <a:lnTo>
                    <a:pt x="4372102" y="0"/>
                  </a:lnTo>
                  <a:cubicBezTo>
                    <a:pt x="4424680" y="0"/>
                    <a:pt x="4474972" y="20828"/>
                    <a:pt x="4512183" y="58039"/>
                  </a:cubicBezTo>
                  <a:cubicBezTo>
                    <a:pt x="4549394" y="95250"/>
                    <a:pt x="4570222" y="145542"/>
                    <a:pt x="4570222" y="198120"/>
                  </a:cubicBezTo>
                  <a:lnTo>
                    <a:pt x="4570222" y="2245614"/>
                  </a:lnTo>
                  <a:cubicBezTo>
                    <a:pt x="4570222" y="2298192"/>
                    <a:pt x="4549394" y="2348484"/>
                    <a:pt x="4512183" y="2385695"/>
                  </a:cubicBezTo>
                  <a:cubicBezTo>
                    <a:pt x="4474972" y="2422906"/>
                    <a:pt x="4424680" y="2443734"/>
                    <a:pt x="4372102" y="2443734"/>
                  </a:cubicBezTo>
                  <a:lnTo>
                    <a:pt x="197993" y="2443734"/>
                  </a:lnTo>
                  <a:cubicBezTo>
                    <a:pt x="145415" y="2443734"/>
                    <a:pt x="95123" y="2422906"/>
                    <a:pt x="57912" y="2385695"/>
                  </a:cubicBezTo>
                  <a:cubicBezTo>
                    <a:pt x="20701" y="2348484"/>
                    <a:pt x="0" y="2298065"/>
                    <a:pt x="0" y="2245614"/>
                  </a:cubicBezTo>
                  <a:lnTo>
                    <a:pt x="0" y="197993"/>
                  </a:lnTo>
                  <a:cubicBezTo>
                    <a:pt x="0" y="145415"/>
                    <a:pt x="20828" y="95123"/>
                    <a:pt x="58039" y="57912"/>
                  </a:cubicBezTo>
                  <a:cubicBezTo>
                    <a:pt x="95250" y="20701"/>
                    <a:pt x="145542" y="0"/>
                    <a:pt x="197993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4413646" y="3705165"/>
            <a:ext cx="3427578" cy="1957977"/>
            <a:chOff x="0" y="0"/>
            <a:chExt cx="4570104" cy="26106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70104" cy="2610636"/>
            </a:xfrm>
            <a:custGeom>
              <a:avLst/>
              <a:gdLst/>
              <a:ahLst/>
              <a:cxnLst/>
              <a:rect l="l" t="t" r="r" b="b"/>
              <a:pathLst>
                <a:path w="4570104" h="2610636">
                  <a:moveTo>
                    <a:pt x="0" y="0"/>
                  </a:moveTo>
                  <a:lnTo>
                    <a:pt x="4570104" y="0"/>
                  </a:lnTo>
                  <a:lnTo>
                    <a:pt x="4570104" y="2610636"/>
                  </a:lnTo>
                  <a:lnTo>
                    <a:pt x="0" y="2610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570104" cy="263921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700" b="1" u="sng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Kesediaan Tes</a:t>
              </a:r>
            </a:p>
            <a:p>
              <a:pPr algn="ctr">
                <a:lnSpc>
                  <a:spcPts val="2379"/>
                </a:lnSpc>
              </a:pPr>
              <a:r>
                <a:rPr lang="en-US" sz="1700" i="1">
                  <a:solidFill>
                    <a:srgbClr val="FFFFFF"/>
                  </a:solidFill>
                  <a:latin typeface="Canva Sans Italics"/>
                  <a:ea typeface="Canva Sans Italics"/>
                  <a:cs typeface="Canva Sans Italics"/>
                  <a:sym typeface="Canva Sans Italics"/>
                </a:rPr>
                <a:t>Informed Consent </a:t>
              </a:r>
              <a:r>
                <a:rPr lang="en-US" sz="17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Orangtua Calon Peserta Didik (Perizinan Orangtua)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896351" y="4225557"/>
            <a:ext cx="1355595" cy="929262"/>
            <a:chOff x="0" y="0"/>
            <a:chExt cx="1807460" cy="12390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07464" cy="1239012"/>
            </a:xfrm>
            <a:custGeom>
              <a:avLst/>
              <a:gdLst/>
              <a:ahLst/>
              <a:cxnLst/>
              <a:rect l="l" t="t" r="r" b="b"/>
              <a:pathLst>
                <a:path w="1807464" h="1239012">
                  <a:moveTo>
                    <a:pt x="500761" y="0"/>
                  </a:moveTo>
                  <a:lnTo>
                    <a:pt x="1306703" y="0"/>
                  </a:lnTo>
                  <a:cubicBezTo>
                    <a:pt x="1583309" y="0"/>
                    <a:pt x="1807464" y="224155"/>
                    <a:pt x="1807464" y="500761"/>
                  </a:cubicBezTo>
                  <a:lnTo>
                    <a:pt x="1807464" y="738251"/>
                  </a:lnTo>
                  <a:cubicBezTo>
                    <a:pt x="1807464" y="1014857"/>
                    <a:pt x="1583309" y="1239012"/>
                    <a:pt x="1306703" y="1239012"/>
                  </a:cubicBezTo>
                  <a:lnTo>
                    <a:pt x="500761" y="1239012"/>
                  </a:lnTo>
                  <a:cubicBezTo>
                    <a:pt x="224155" y="1239012"/>
                    <a:pt x="0" y="1014857"/>
                    <a:pt x="0" y="738251"/>
                  </a:cubicBezTo>
                  <a:lnTo>
                    <a:pt x="0" y="500761"/>
                  </a:lnTo>
                  <a:cubicBezTo>
                    <a:pt x="0" y="224155"/>
                    <a:pt x="224155" y="0"/>
                    <a:pt x="500761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8915407" y="4142043"/>
            <a:ext cx="1355595" cy="1096295"/>
            <a:chOff x="0" y="0"/>
            <a:chExt cx="1807460" cy="14617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07460" cy="1461726"/>
            </a:xfrm>
            <a:custGeom>
              <a:avLst/>
              <a:gdLst/>
              <a:ahLst/>
              <a:cxnLst/>
              <a:rect l="l" t="t" r="r" b="b"/>
              <a:pathLst>
                <a:path w="1807460" h="1461726">
                  <a:moveTo>
                    <a:pt x="0" y="0"/>
                  </a:moveTo>
                  <a:lnTo>
                    <a:pt x="1807460" y="0"/>
                  </a:lnTo>
                  <a:lnTo>
                    <a:pt x="1807460" y="1461726"/>
                  </a:lnTo>
                  <a:lnTo>
                    <a:pt x="0" y="1461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807460" cy="1499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YA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318752" y="3999697"/>
            <a:ext cx="2572169" cy="1380986"/>
            <a:chOff x="0" y="0"/>
            <a:chExt cx="3429559" cy="184131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429508" cy="1841246"/>
            </a:xfrm>
            <a:custGeom>
              <a:avLst/>
              <a:gdLst/>
              <a:ahLst/>
              <a:cxnLst/>
              <a:rect l="l" t="t" r="r" b="b"/>
              <a:pathLst>
                <a:path w="3429508" h="1841246">
                  <a:moveTo>
                    <a:pt x="263906" y="0"/>
                  </a:moveTo>
                  <a:lnTo>
                    <a:pt x="3165602" y="0"/>
                  </a:lnTo>
                  <a:cubicBezTo>
                    <a:pt x="3235579" y="0"/>
                    <a:pt x="3302762" y="27813"/>
                    <a:pt x="3352165" y="77343"/>
                  </a:cubicBezTo>
                  <a:cubicBezTo>
                    <a:pt x="3401568" y="126873"/>
                    <a:pt x="3429508" y="193929"/>
                    <a:pt x="3429508" y="263906"/>
                  </a:cubicBezTo>
                  <a:lnTo>
                    <a:pt x="3429508" y="1577340"/>
                  </a:lnTo>
                  <a:cubicBezTo>
                    <a:pt x="3429508" y="1723136"/>
                    <a:pt x="3311398" y="1841246"/>
                    <a:pt x="3165602" y="1841246"/>
                  </a:cubicBezTo>
                  <a:lnTo>
                    <a:pt x="263906" y="1841246"/>
                  </a:lnTo>
                  <a:cubicBezTo>
                    <a:pt x="193929" y="1841246"/>
                    <a:pt x="126746" y="1813433"/>
                    <a:pt x="77343" y="1763903"/>
                  </a:cubicBezTo>
                  <a:cubicBezTo>
                    <a:pt x="27940" y="1714373"/>
                    <a:pt x="0" y="1647444"/>
                    <a:pt x="0" y="1577340"/>
                  </a:cubicBezTo>
                  <a:lnTo>
                    <a:pt x="0" y="263906"/>
                  </a:lnTo>
                  <a:cubicBezTo>
                    <a:pt x="0" y="118110"/>
                    <a:pt x="118110" y="0"/>
                    <a:pt x="263906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1335318" y="3931025"/>
            <a:ext cx="2572169" cy="1506256"/>
            <a:chOff x="0" y="0"/>
            <a:chExt cx="3429559" cy="200834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429558" cy="2008342"/>
            </a:xfrm>
            <a:custGeom>
              <a:avLst/>
              <a:gdLst/>
              <a:ahLst/>
              <a:cxnLst/>
              <a:rect l="l" t="t" r="r" b="b"/>
              <a:pathLst>
                <a:path w="3429558" h="2008342">
                  <a:moveTo>
                    <a:pt x="0" y="0"/>
                  </a:moveTo>
                  <a:lnTo>
                    <a:pt x="3429558" y="0"/>
                  </a:lnTo>
                  <a:lnTo>
                    <a:pt x="3429558" y="2008342"/>
                  </a:lnTo>
                  <a:lnTo>
                    <a:pt x="0" y="2008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3429559" cy="203691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379"/>
                </a:lnSpc>
              </a:pPr>
              <a:r>
                <a:rPr lang="en-US" sz="1700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Asesmen Di Lembaga/Unit Layanan Psikologis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957728" y="4225557"/>
            <a:ext cx="2504287" cy="929262"/>
            <a:chOff x="0" y="0"/>
            <a:chExt cx="3339049" cy="123901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338957" cy="1239012"/>
            </a:xfrm>
            <a:custGeom>
              <a:avLst/>
              <a:gdLst/>
              <a:ahLst/>
              <a:cxnLst/>
              <a:rect l="l" t="t" r="r" b="b"/>
              <a:pathLst>
                <a:path w="3338957" h="1239012">
                  <a:moveTo>
                    <a:pt x="271018" y="0"/>
                  </a:moveTo>
                  <a:lnTo>
                    <a:pt x="3067939" y="0"/>
                  </a:lnTo>
                  <a:cubicBezTo>
                    <a:pt x="3139821" y="0"/>
                    <a:pt x="3208782" y="28575"/>
                    <a:pt x="3259582" y="79375"/>
                  </a:cubicBezTo>
                  <a:cubicBezTo>
                    <a:pt x="3310382" y="130175"/>
                    <a:pt x="3338957" y="199136"/>
                    <a:pt x="3338957" y="271018"/>
                  </a:cubicBezTo>
                  <a:lnTo>
                    <a:pt x="3338957" y="967994"/>
                  </a:lnTo>
                  <a:cubicBezTo>
                    <a:pt x="3338957" y="1039876"/>
                    <a:pt x="3310382" y="1108837"/>
                    <a:pt x="3259582" y="1159637"/>
                  </a:cubicBezTo>
                  <a:cubicBezTo>
                    <a:pt x="3208782" y="1210437"/>
                    <a:pt x="3139821" y="1239012"/>
                    <a:pt x="3067939" y="1239012"/>
                  </a:cubicBezTo>
                  <a:lnTo>
                    <a:pt x="271018" y="1239012"/>
                  </a:lnTo>
                  <a:cubicBezTo>
                    <a:pt x="199136" y="1239012"/>
                    <a:pt x="130175" y="1210437"/>
                    <a:pt x="79375" y="1159637"/>
                  </a:cubicBezTo>
                  <a:cubicBezTo>
                    <a:pt x="28575" y="1108837"/>
                    <a:pt x="0" y="1039876"/>
                    <a:pt x="0" y="967994"/>
                  </a:cubicBezTo>
                  <a:lnTo>
                    <a:pt x="0" y="271018"/>
                  </a:lnTo>
                  <a:cubicBezTo>
                    <a:pt x="0" y="199136"/>
                    <a:pt x="28575" y="130175"/>
                    <a:pt x="79375" y="79375"/>
                  </a:cubicBezTo>
                  <a:cubicBezTo>
                    <a:pt x="130175" y="28575"/>
                    <a:pt x="199136" y="0"/>
                    <a:pt x="271018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4974295" y="4115127"/>
            <a:ext cx="2504287" cy="1096295"/>
            <a:chOff x="0" y="0"/>
            <a:chExt cx="3339049" cy="146172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339049" cy="1461726"/>
            </a:xfrm>
            <a:custGeom>
              <a:avLst/>
              <a:gdLst/>
              <a:ahLst/>
              <a:cxnLst/>
              <a:rect l="l" t="t" r="r" b="b"/>
              <a:pathLst>
                <a:path w="3339049" h="1461726">
                  <a:moveTo>
                    <a:pt x="0" y="0"/>
                  </a:moveTo>
                  <a:lnTo>
                    <a:pt x="3339049" y="0"/>
                  </a:lnTo>
                  <a:lnTo>
                    <a:pt x="3339049" y="1461726"/>
                  </a:lnTo>
                  <a:lnTo>
                    <a:pt x="0" y="1461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3339049" cy="1499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Triangulasi Data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957728" y="5940338"/>
            <a:ext cx="2504287" cy="929262"/>
            <a:chOff x="0" y="0"/>
            <a:chExt cx="3339049" cy="123901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338957" cy="1239012"/>
            </a:xfrm>
            <a:custGeom>
              <a:avLst/>
              <a:gdLst/>
              <a:ahLst/>
              <a:cxnLst/>
              <a:rect l="l" t="t" r="r" b="b"/>
              <a:pathLst>
                <a:path w="3338957" h="1239012">
                  <a:moveTo>
                    <a:pt x="271018" y="0"/>
                  </a:moveTo>
                  <a:lnTo>
                    <a:pt x="3067939" y="0"/>
                  </a:lnTo>
                  <a:cubicBezTo>
                    <a:pt x="3139821" y="0"/>
                    <a:pt x="3208782" y="28575"/>
                    <a:pt x="3259582" y="79375"/>
                  </a:cubicBezTo>
                  <a:cubicBezTo>
                    <a:pt x="3310382" y="130175"/>
                    <a:pt x="3338957" y="199136"/>
                    <a:pt x="3338957" y="271018"/>
                  </a:cubicBezTo>
                  <a:lnTo>
                    <a:pt x="3338957" y="967994"/>
                  </a:lnTo>
                  <a:cubicBezTo>
                    <a:pt x="3338957" y="1039876"/>
                    <a:pt x="3310382" y="1108837"/>
                    <a:pt x="3259582" y="1159637"/>
                  </a:cubicBezTo>
                  <a:cubicBezTo>
                    <a:pt x="3208782" y="1210437"/>
                    <a:pt x="3139821" y="1239012"/>
                    <a:pt x="3067939" y="1239012"/>
                  </a:cubicBezTo>
                  <a:lnTo>
                    <a:pt x="271018" y="1239012"/>
                  </a:lnTo>
                  <a:cubicBezTo>
                    <a:pt x="199136" y="1239012"/>
                    <a:pt x="130175" y="1210437"/>
                    <a:pt x="79375" y="1159637"/>
                  </a:cubicBezTo>
                  <a:cubicBezTo>
                    <a:pt x="28575" y="1108837"/>
                    <a:pt x="0" y="1039876"/>
                    <a:pt x="0" y="967994"/>
                  </a:cubicBezTo>
                  <a:lnTo>
                    <a:pt x="0" y="271018"/>
                  </a:lnTo>
                  <a:cubicBezTo>
                    <a:pt x="0" y="199136"/>
                    <a:pt x="28575" y="130175"/>
                    <a:pt x="79375" y="79375"/>
                  </a:cubicBezTo>
                  <a:cubicBezTo>
                    <a:pt x="130175" y="28575"/>
                    <a:pt x="199136" y="0"/>
                    <a:pt x="271018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4974295" y="5829908"/>
            <a:ext cx="2504287" cy="1096295"/>
            <a:chOff x="0" y="0"/>
            <a:chExt cx="3339049" cy="146172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339049" cy="1461726"/>
            </a:xfrm>
            <a:custGeom>
              <a:avLst/>
              <a:gdLst/>
              <a:ahLst/>
              <a:cxnLst/>
              <a:rect l="l" t="t" r="r" b="b"/>
              <a:pathLst>
                <a:path w="3339049" h="1461726">
                  <a:moveTo>
                    <a:pt x="0" y="0"/>
                  </a:moveTo>
                  <a:lnTo>
                    <a:pt x="3339049" y="0"/>
                  </a:lnTo>
                  <a:lnTo>
                    <a:pt x="3339049" y="1461726"/>
                  </a:lnTo>
                  <a:lnTo>
                    <a:pt x="0" y="1461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3339049" cy="1499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Penulisan Hasil Pemeriksaan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957728" y="7533841"/>
            <a:ext cx="2504287" cy="929262"/>
            <a:chOff x="0" y="0"/>
            <a:chExt cx="3339049" cy="123901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338957" cy="1239012"/>
            </a:xfrm>
            <a:custGeom>
              <a:avLst/>
              <a:gdLst/>
              <a:ahLst/>
              <a:cxnLst/>
              <a:rect l="l" t="t" r="r" b="b"/>
              <a:pathLst>
                <a:path w="3338957" h="1239012">
                  <a:moveTo>
                    <a:pt x="271018" y="0"/>
                  </a:moveTo>
                  <a:lnTo>
                    <a:pt x="3067939" y="0"/>
                  </a:lnTo>
                  <a:cubicBezTo>
                    <a:pt x="3139821" y="0"/>
                    <a:pt x="3208782" y="28575"/>
                    <a:pt x="3259582" y="79375"/>
                  </a:cubicBezTo>
                  <a:cubicBezTo>
                    <a:pt x="3310382" y="130175"/>
                    <a:pt x="3338957" y="199136"/>
                    <a:pt x="3338957" y="271018"/>
                  </a:cubicBezTo>
                  <a:lnTo>
                    <a:pt x="3338957" y="967994"/>
                  </a:lnTo>
                  <a:cubicBezTo>
                    <a:pt x="3338957" y="1039876"/>
                    <a:pt x="3310382" y="1108837"/>
                    <a:pt x="3259582" y="1159637"/>
                  </a:cubicBezTo>
                  <a:cubicBezTo>
                    <a:pt x="3208782" y="1210437"/>
                    <a:pt x="3139821" y="1239012"/>
                    <a:pt x="3067939" y="1239012"/>
                  </a:cubicBezTo>
                  <a:lnTo>
                    <a:pt x="271018" y="1239012"/>
                  </a:lnTo>
                  <a:cubicBezTo>
                    <a:pt x="199136" y="1239012"/>
                    <a:pt x="130175" y="1210437"/>
                    <a:pt x="79375" y="1159637"/>
                  </a:cubicBezTo>
                  <a:cubicBezTo>
                    <a:pt x="28575" y="1108837"/>
                    <a:pt x="0" y="1039876"/>
                    <a:pt x="0" y="967994"/>
                  </a:cubicBezTo>
                  <a:lnTo>
                    <a:pt x="0" y="271018"/>
                  </a:lnTo>
                  <a:cubicBezTo>
                    <a:pt x="0" y="199136"/>
                    <a:pt x="28575" y="130175"/>
                    <a:pt x="79375" y="79375"/>
                  </a:cubicBezTo>
                  <a:cubicBezTo>
                    <a:pt x="130175" y="28575"/>
                    <a:pt x="199136" y="0"/>
                    <a:pt x="271018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4974288" y="7450325"/>
            <a:ext cx="2504287" cy="1096295"/>
            <a:chOff x="0" y="0"/>
            <a:chExt cx="3339049" cy="146172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339049" cy="1461726"/>
            </a:xfrm>
            <a:custGeom>
              <a:avLst/>
              <a:gdLst/>
              <a:ahLst/>
              <a:cxnLst/>
              <a:rect l="l" t="t" r="r" b="b"/>
              <a:pathLst>
                <a:path w="3339049" h="1461726">
                  <a:moveTo>
                    <a:pt x="0" y="0"/>
                  </a:moveTo>
                  <a:lnTo>
                    <a:pt x="3339049" y="0"/>
                  </a:lnTo>
                  <a:lnTo>
                    <a:pt x="3339049" y="1461726"/>
                  </a:lnTo>
                  <a:lnTo>
                    <a:pt x="0" y="1461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3339049" cy="14998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i="1">
                  <a:solidFill>
                    <a:srgbClr val="FFFFFF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Case Conference </a:t>
              </a: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Internal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412009" y="7162077"/>
            <a:ext cx="3478912" cy="1672791"/>
            <a:chOff x="0" y="0"/>
            <a:chExt cx="4638549" cy="223038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638548" cy="2230374"/>
            </a:xfrm>
            <a:custGeom>
              <a:avLst/>
              <a:gdLst/>
              <a:ahLst/>
              <a:cxnLst/>
              <a:rect l="l" t="t" r="r" b="b"/>
              <a:pathLst>
                <a:path w="4638548" h="2230374">
                  <a:moveTo>
                    <a:pt x="195072" y="0"/>
                  </a:moveTo>
                  <a:lnTo>
                    <a:pt x="4443476" y="0"/>
                  </a:lnTo>
                  <a:cubicBezTo>
                    <a:pt x="4551299" y="0"/>
                    <a:pt x="4638548" y="87376"/>
                    <a:pt x="4638548" y="195072"/>
                  </a:cubicBezTo>
                  <a:lnTo>
                    <a:pt x="4638548" y="2035302"/>
                  </a:lnTo>
                  <a:cubicBezTo>
                    <a:pt x="4638548" y="2086991"/>
                    <a:pt x="4617974" y="2136648"/>
                    <a:pt x="4581398" y="2173224"/>
                  </a:cubicBezTo>
                  <a:cubicBezTo>
                    <a:pt x="4544822" y="2209800"/>
                    <a:pt x="4495165" y="2230374"/>
                    <a:pt x="4443476" y="2230374"/>
                  </a:cubicBezTo>
                  <a:lnTo>
                    <a:pt x="195072" y="2230374"/>
                  </a:lnTo>
                  <a:cubicBezTo>
                    <a:pt x="87376" y="2230374"/>
                    <a:pt x="0" y="2142998"/>
                    <a:pt x="0" y="2035302"/>
                  </a:cubicBezTo>
                  <a:lnTo>
                    <a:pt x="0" y="195072"/>
                  </a:lnTo>
                  <a:cubicBezTo>
                    <a:pt x="0" y="143383"/>
                    <a:pt x="20574" y="93726"/>
                    <a:pt x="57150" y="57150"/>
                  </a:cubicBezTo>
                  <a:cubicBezTo>
                    <a:pt x="93726" y="20574"/>
                    <a:pt x="143383" y="0"/>
                    <a:pt x="195072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0411536" y="7065104"/>
            <a:ext cx="3478912" cy="1839823"/>
            <a:chOff x="0" y="0"/>
            <a:chExt cx="4638549" cy="245309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638549" cy="2453098"/>
            </a:xfrm>
            <a:custGeom>
              <a:avLst/>
              <a:gdLst/>
              <a:ahLst/>
              <a:cxnLst/>
              <a:rect l="l" t="t" r="r" b="b"/>
              <a:pathLst>
                <a:path w="4638549" h="2453098">
                  <a:moveTo>
                    <a:pt x="0" y="0"/>
                  </a:moveTo>
                  <a:lnTo>
                    <a:pt x="4638549" y="0"/>
                  </a:lnTo>
                  <a:lnTo>
                    <a:pt x="4638549" y="2453098"/>
                  </a:lnTo>
                  <a:lnTo>
                    <a:pt x="0" y="24530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4638549" cy="248167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518"/>
                </a:lnSpc>
              </a:pPr>
              <a:r>
                <a:rPr lang="en-US" sz="17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Pengesahan HPP Dengan </a:t>
              </a:r>
              <a:r>
                <a:rPr lang="en-US" sz="1799" b="1" i="1">
                  <a:solidFill>
                    <a:srgbClr val="FFDE59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TTD Psikolog Penanggungjawab &amp; Kepala Lembaga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849250" y="7341085"/>
            <a:ext cx="3478912" cy="1287860"/>
            <a:chOff x="0" y="0"/>
            <a:chExt cx="4638549" cy="171714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4638548" cy="1717167"/>
            </a:xfrm>
            <a:custGeom>
              <a:avLst/>
              <a:gdLst/>
              <a:ahLst/>
              <a:cxnLst/>
              <a:rect l="l" t="t" r="r" b="b"/>
              <a:pathLst>
                <a:path w="4638548" h="1717167">
                  <a:moveTo>
                    <a:pt x="195072" y="0"/>
                  </a:moveTo>
                  <a:lnTo>
                    <a:pt x="4443476" y="0"/>
                  </a:lnTo>
                  <a:cubicBezTo>
                    <a:pt x="4551299" y="0"/>
                    <a:pt x="4638548" y="87376"/>
                    <a:pt x="4638548" y="195072"/>
                  </a:cubicBezTo>
                  <a:lnTo>
                    <a:pt x="4638548" y="1521968"/>
                  </a:lnTo>
                  <a:cubicBezTo>
                    <a:pt x="4638548" y="1573657"/>
                    <a:pt x="4617974" y="1623314"/>
                    <a:pt x="4581398" y="1659890"/>
                  </a:cubicBezTo>
                  <a:cubicBezTo>
                    <a:pt x="4544822" y="1696466"/>
                    <a:pt x="4495165" y="1717040"/>
                    <a:pt x="4443476" y="1717040"/>
                  </a:cubicBezTo>
                  <a:lnTo>
                    <a:pt x="195072" y="1717040"/>
                  </a:lnTo>
                  <a:cubicBezTo>
                    <a:pt x="87376" y="1717167"/>
                    <a:pt x="0" y="1629791"/>
                    <a:pt x="0" y="1521968"/>
                  </a:cubicBezTo>
                  <a:lnTo>
                    <a:pt x="0" y="195072"/>
                  </a:lnTo>
                  <a:cubicBezTo>
                    <a:pt x="0" y="143383"/>
                    <a:pt x="20574" y="93726"/>
                    <a:pt x="57150" y="57150"/>
                  </a:cubicBezTo>
                  <a:cubicBezTo>
                    <a:pt x="93726" y="20574"/>
                    <a:pt x="143383" y="0"/>
                    <a:pt x="195072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53" name="Group 53"/>
          <p:cNvGrpSpPr/>
          <p:nvPr/>
        </p:nvGrpSpPr>
        <p:grpSpPr>
          <a:xfrm>
            <a:off x="5882856" y="7244112"/>
            <a:ext cx="3478912" cy="1454892"/>
            <a:chOff x="0" y="0"/>
            <a:chExt cx="4638549" cy="1939857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4638549" cy="1939857"/>
            </a:xfrm>
            <a:custGeom>
              <a:avLst/>
              <a:gdLst/>
              <a:ahLst/>
              <a:cxnLst/>
              <a:rect l="l" t="t" r="r" b="b"/>
              <a:pathLst>
                <a:path w="4638549" h="1939857">
                  <a:moveTo>
                    <a:pt x="0" y="0"/>
                  </a:moveTo>
                  <a:lnTo>
                    <a:pt x="4638549" y="0"/>
                  </a:lnTo>
                  <a:lnTo>
                    <a:pt x="4638549" y="1939857"/>
                  </a:lnTo>
                  <a:lnTo>
                    <a:pt x="0" y="19398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4638549" cy="197795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Penyerahan HPP Kepada Klien Sebagai Syarat PPDB 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320571" y="6948774"/>
            <a:ext cx="3478912" cy="2099396"/>
            <a:chOff x="0" y="0"/>
            <a:chExt cx="4638549" cy="279919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638548" cy="2799207"/>
            </a:xfrm>
            <a:custGeom>
              <a:avLst/>
              <a:gdLst/>
              <a:ahLst/>
              <a:cxnLst/>
              <a:rect l="l" t="t" r="r" b="b"/>
              <a:pathLst>
                <a:path w="4638548" h="2799207">
                  <a:moveTo>
                    <a:pt x="195072" y="0"/>
                  </a:moveTo>
                  <a:lnTo>
                    <a:pt x="4443476" y="0"/>
                  </a:lnTo>
                  <a:cubicBezTo>
                    <a:pt x="4551299" y="0"/>
                    <a:pt x="4638548" y="87376"/>
                    <a:pt x="4638548" y="195072"/>
                  </a:cubicBezTo>
                  <a:lnTo>
                    <a:pt x="4638548" y="2604135"/>
                  </a:lnTo>
                  <a:cubicBezTo>
                    <a:pt x="4638548" y="2711958"/>
                    <a:pt x="4551172" y="2799207"/>
                    <a:pt x="4443476" y="2799207"/>
                  </a:cubicBezTo>
                  <a:lnTo>
                    <a:pt x="195072" y="2799207"/>
                  </a:lnTo>
                  <a:cubicBezTo>
                    <a:pt x="143383" y="2799207"/>
                    <a:pt x="93726" y="2778633"/>
                    <a:pt x="57150" y="2742057"/>
                  </a:cubicBezTo>
                  <a:cubicBezTo>
                    <a:pt x="20574" y="2705481"/>
                    <a:pt x="0" y="2655824"/>
                    <a:pt x="0" y="2604135"/>
                  </a:cubicBezTo>
                  <a:lnTo>
                    <a:pt x="0" y="195072"/>
                  </a:lnTo>
                  <a:cubicBezTo>
                    <a:pt x="0" y="143383"/>
                    <a:pt x="20574" y="93726"/>
                    <a:pt x="57150" y="57150"/>
                  </a:cubicBezTo>
                  <a:cubicBezTo>
                    <a:pt x="93726" y="20574"/>
                    <a:pt x="143383" y="0"/>
                    <a:pt x="195072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1337138" y="6838344"/>
            <a:ext cx="3478912" cy="2266428"/>
            <a:chOff x="0" y="0"/>
            <a:chExt cx="4638549" cy="302190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4638549" cy="3021904"/>
            </a:xfrm>
            <a:custGeom>
              <a:avLst/>
              <a:gdLst/>
              <a:ahLst/>
              <a:cxnLst/>
              <a:rect l="l" t="t" r="r" b="b"/>
              <a:pathLst>
                <a:path w="4638549" h="3021904">
                  <a:moveTo>
                    <a:pt x="0" y="0"/>
                  </a:moveTo>
                  <a:lnTo>
                    <a:pt x="4638549" y="0"/>
                  </a:lnTo>
                  <a:lnTo>
                    <a:pt x="4638549" y="3021904"/>
                  </a:lnTo>
                  <a:lnTo>
                    <a:pt x="0" y="3021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4638549" cy="30600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Penyerahan Rekapitulasi Seluruh Hasil Asesmen &amp;  HPP (</a:t>
              </a:r>
              <a:r>
                <a:rPr lang="en-US" sz="1899" b="1" i="1">
                  <a:solidFill>
                    <a:srgbClr val="FFFFFF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Hard Copy</a:t>
              </a: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) Ke Disdik</a:t>
              </a:r>
            </a:p>
          </p:txBody>
        </p:sp>
      </p:grpSp>
      <p:sp>
        <p:nvSpPr>
          <p:cNvPr id="61" name="Freeform 61"/>
          <p:cNvSpPr/>
          <p:nvPr/>
        </p:nvSpPr>
        <p:spPr>
          <a:xfrm>
            <a:off x="1195256" y="6593269"/>
            <a:ext cx="568808" cy="568808"/>
          </a:xfrm>
          <a:custGeom>
            <a:avLst/>
            <a:gdLst/>
            <a:ahLst/>
            <a:cxnLst/>
            <a:rect l="l" t="t" r="r" b="b"/>
            <a:pathLst>
              <a:path w="568808" h="568808">
                <a:moveTo>
                  <a:pt x="0" y="0"/>
                </a:moveTo>
                <a:lnTo>
                  <a:pt x="568808" y="0"/>
                </a:lnTo>
                <a:lnTo>
                  <a:pt x="568808" y="568808"/>
                </a:lnTo>
                <a:lnTo>
                  <a:pt x="0" y="5688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2" name="Group 62"/>
          <p:cNvGrpSpPr/>
          <p:nvPr/>
        </p:nvGrpSpPr>
        <p:grpSpPr>
          <a:xfrm>
            <a:off x="1183337" y="1282703"/>
            <a:ext cx="15674421" cy="1565301"/>
            <a:chOff x="0" y="0"/>
            <a:chExt cx="20899228" cy="2087068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0899228" cy="2087068"/>
            </a:xfrm>
            <a:custGeom>
              <a:avLst/>
              <a:gdLst/>
              <a:ahLst/>
              <a:cxnLst/>
              <a:rect l="l" t="t" r="r" b="b"/>
              <a:pathLst>
                <a:path w="20899228" h="2087068">
                  <a:moveTo>
                    <a:pt x="0" y="0"/>
                  </a:moveTo>
                  <a:lnTo>
                    <a:pt x="20899228" y="0"/>
                  </a:lnTo>
                  <a:lnTo>
                    <a:pt x="20899228" y="2087068"/>
                  </a:lnTo>
                  <a:lnTo>
                    <a:pt x="0" y="2087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76200"/>
              <a:ext cx="20899228" cy="21632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880"/>
                </a:lnSpc>
              </a:pPr>
              <a:r>
                <a:rPr lang="en-US" sz="42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ALUR PELAKSANAAN TES KESIAPAN SEKOLAH CALON PESERTA DIDIK </a:t>
              </a:r>
            </a:p>
            <a:p>
              <a:pPr algn="ctr">
                <a:lnSpc>
                  <a:spcPts val="5880"/>
                </a:lnSpc>
              </a:pPr>
              <a:r>
                <a:rPr lang="en-US" sz="42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TAHUN AJARAN 2025/2026</a:t>
              </a:r>
            </a:p>
          </p:txBody>
        </p:sp>
      </p:grpSp>
      <p:sp>
        <p:nvSpPr>
          <p:cNvPr id="65" name="AutoShape 65"/>
          <p:cNvSpPr/>
          <p:nvPr/>
        </p:nvSpPr>
        <p:spPr>
          <a:xfrm>
            <a:off x="3349329" y="4684153"/>
            <a:ext cx="1064317" cy="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6" name="AutoShape 66"/>
          <p:cNvSpPr/>
          <p:nvPr/>
        </p:nvSpPr>
        <p:spPr>
          <a:xfrm>
            <a:off x="7841224" y="4684154"/>
            <a:ext cx="1074183" cy="60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7" name="AutoShape 67"/>
          <p:cNvSpPr/>
          <p:nvPr/>
        </p:nvSpPr>
        <p:spPr>
          <a:xfrm flipV="1">
            <a:off x="10271002" y="4684153"/>
            <a:ext cx="1064317" cy="60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8" name="AutoShape 68"/>
          <p:cNvSpPr/>
          <p:nvPr/>
        </p:nvSpPr>
        <p:spPr>
          <a:xfrm flipV="1">
            <a:off x="13907488" y="4663274"/>
            <a:ext cx="1066807" cy="208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9" name="AutoShape 69"/>
          <p:cNvSpPr/>
          <p:nvPr/>
        </p:nvSpPr>
        <p:spPr>
          <a:xfrm>
            <a:off x="16209872" y="5154816"/>
            <a:ext cx="0" cy="7855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0" name="AutoShape 70"/>
          <p:cNvSpPr/>
          <p:nvPr/>
        </p:nvSpPr>
        <p:spPr>
          <a:xfrm>
            <a:off x="16209872" y="6869597"/>
            <a:ext cx="0" cy="6642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1" name="AutoShape 71"/>
          <p:cNvSpPr/>
          <p:nvPr/>
        </p:nvSpPr>
        <p:spPr>
          <a:xfrm flipH="1">
            <a:off x="13890920" y="7998472"/>
            <a:ext cx="108336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2" name="AutoShape 72"/>
          <p:cNvSpPr/>
          <p:nvPr/>
        </p:nvSpPr>
        <p:spPr>
          <a:xfrm flipH="1">
            <a:off x="9328161" y="7985015"/>
            <a:ext cx="10833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3" name="AutoShape 73"/>
          <p:cNvSpPr/>
          <p:nvPr/>
        </p:nvSpPr>
        <p:spPr>
          <a:xfrm flipH="1">
            <a:off x="4799483" y="7985015"/>
            <a:ext cx="1049767" cy="1345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>
                <a:alphaModFix amt="41999"/>
              </a:blip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694514" y="-2292997"/>
            <a:ext cx="4180788" cy="4550550"/>
          </a:xfrm>
          <a:custGeom>
            <a:avLst/>
            <a:gdLst/>
            <a:ahLst/>
            <a:cxnLst/>
            <a:rect l="l" t="t" r="r" b="b"/>
            <a:pathLst>
              <a:path w="4180788" h="4550550">
                <a:moveTo>
                  <a:pt x="0" y="0"/>
                </a:moveTo>
                <a:lnTo>
                  <a:pt x="4180788" y="0"/>
                </a:lnTo>
                <a:lnTo>
                  <a:pt x="4180788" y="4550549"/>
                </a:lnTo>
                <a:lnTo>
                  <a:pt x="0" y="4550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60092" y="-2206622"/>
            <a:ext cx="3255815" cy="3521908"/>
          </a:xfrm>
          <a:custGeom>
            <a:avLst/>
            <a:gdLst/>
            <a:ahLst/>
            <a:cxnLst/>
            <a:rect l="l" t="t" r="r" b="b"/>
            <a:pathLst>
              <a:path w="3255815" h="3521908">
                <a:moveTo>
                  <a:pt x="0" y="0"/>
                </a:moveTo>
                <a:lnTo>
                  <a:pt x="3255816" y="0"/>
                </a:lnTo>
                <a:lnTo>
                  <a:pt x="3255816" y="3521908"/>
                </a:lnTo>
                <a:lnTo>
                  <a:pt x="0" y="3521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" r="-58" b="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6862" y="312560"/>
            <a:ext cx="2452272" cy="727415"/>
            <a:chOff x="0" y="0"/>
            <a:chExt cx="3269696" cy="9698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3278" y="1161947"/>
            <a:ext cx="15674421" cy="657231"/>
            <a:chOff x="0" y="0"/>
            <a:chExt cx="20899228" cy="8763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899228" cy="876308"/>
            </a:xfrm>
            <a:custGeom>
              <a:avLst/>
              <a:gdLst/>
              <a:ahLst/>
              <a:cxnLst/>
              <a:rect l="l" t="t" r="r" b="b"/>
              <a:pathLst>
                <a:path w="20899228" h="876308">
                  <a:moveTo>
                    <a:pt x="0" y="0"/>
                  </a:moveTo>
                  <a:lnTo>
                    <a:pt x="20899228" y="0"/>
                  </a:lnTo>
                  <a:lnTo>
                    <a:pt x="20899228" y="876308"/>
                  </a:lnTo>
                  <a:lnTo>
                    <a:pt x="0" y="876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52400"/>
              <a:ext cx="20899228" cy="10287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5880"/>
                </a:lnSpc>
              </a:pPr>
              <a:r>
                <a:rPr lang="en-US" sz="35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PROTOKOL PELAKSANAAN TES KESIAPAN SEKOLAH CALON PESERTA DIDIK TAHUN AJARAN 2024/2025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378" y="1941151"/>
            <a:ext cx="15782221" cy="8125301"/>
            <a:chOff x="0" y="0"/>
            <a:chExt cx="21042961" cy="108337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42962" cy="10833735"/>
            </a:xfrm>
            <a:custGeom>
              <a:avLst/>
              <a:gdLst/>
              <a:ahLst/>
              <a:cxnLst/>
              <a:rect l="l" t="t" r="r" b="b"/>
              <a:pathLst>
                <a:path w="21042962" h="10833735">
                  <a:moveTo>
                    <a:pt x="0" y="0"/>
                  </a:moveTo>
                  <a:lnTo>
                    <a:pt x="21042962" y="0"/>
                  </a:lnTo>
                  <a:lnTo>
                    <a:pt x="21042962" y="10833735"/>
                  </a:lnTo>
                  <a:lnTo>
                    <a:pt x="0" y="10833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21042961" cy="108337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Menerapkan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protokol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kesehatan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secara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ketat</a:t>
              </a:r>
              <a:endParaRPr lang="en-US" sz="2400" b="1" dirty="0">
                <a:solidFill>
                  <a:srgbClr val="1C1C2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endParaRP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Menerapkan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standar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layanan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psikologis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sesuai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Kode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Etik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Psikologi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dan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Ketentuan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yang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berlaku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.</a:t>
              </a: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Tidak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melakukan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upaya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manipulasi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data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atau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malpraktik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psikologi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lainnya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seperti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pemaksaan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,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pelaksanaan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tes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yang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tidak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sesuai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standar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, dan lain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sebagainya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.</a:t>
              </a: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Kategori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yang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wajib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terpenuhi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sesuai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Keputusan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Sekretaris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Jenderal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Kementrian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Pendidikan,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Kebudayaan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,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Riset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, dan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Teknologi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Republik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Indonesia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Nomor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47/M/2023,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maka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calon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peserta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didik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usia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5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tahun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6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bulan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sampai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6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tahun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per 1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Juli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2025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yakni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:</a:t>
              </a:r>
            </a:p>
            <a:p>
              <a:pPr marL="990896" lvl="3" indent="-247724" algn="l">
                <a:lnSpc>
                  <a:spcPts val="2879"/>
                </a:lnSpc>
                <a:buAutoNum type="arabicPeriod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Kecerdasan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dan/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atau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bakat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istimewa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; </a:t>
              </a:r>
              <a:r>
                <a:rPr lang="en-US" sz="2400" b="1" u="sng" dirty="0">
                  <a:solidFill>
                    <a:srgbClr val="1C1C2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dan</a:t>
              </a:r>
            </a:p>
            <a:p>
              <a:pPr marL="990896" lvl="3" indent="-247724" algn="l">
                <a:lnSpc>
                  <a:spcPts val="2879"/>
                </a:lnSpc>
                <a:buAutoNum type="arabicPeriod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Kesiapan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psikis</a:t>
              </a:r>
              <a:endParaRPr lang="en-US" sz="2400" b="1" dirty="0">
                <a:solidFill>
                  <a:srgbClr val="1C1C2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endParaRP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Menggunakan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alat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tes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yang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telah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disepakati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oleh para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praktisi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professional : WPPSI dan NST</a:t>
              </a: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Selain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Psikotest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diatas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,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perlu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untuk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adanya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penilaian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(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observasi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dan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wawancara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)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dalam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melihat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aspek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kematangan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sosioemosional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calon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peserta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didik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.</a:t>
              </a: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Tes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wajib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dilakukan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secara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individual dan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bersifat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tatap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muka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.</a:t>
              </a: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Asesmen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psikologi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(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observasi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,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wawancara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dan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psikotes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)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melibatkan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:</a:t>
              </a:r>
            </a:p>
            <a:p>
              <a:pPr marL="940589" lvl="3" indent="-235147" algn="l">
                <a:lnSpc>
                  <a:spcPts val="2879"/>
                </a:lnSpc>
                <a:buFont typeface="Arial"/>
                <a:buChar char="￭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Orangtua</a:t>
              </a:r>
              <a:endParaRPr lang="en-US" sz="2400" b="1" dirty="0">
                <a:solidFill>
                  <a:srgbClr val="1C1C2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endParaRPr>
            </a:p>
            <a:p>
              <a:pPr marL="940589" lvl="3" indent="-235147" algn="l">
                <a:lnSpc>
                  <a:spcPts val="2879"/>
                </a:lnSpc>
                <a:buFont typeface="Arial"/>
                <a:buChar char="￭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Klien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(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anak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)</a:t>
              </a: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Melakukan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dokumentasi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(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foto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)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saat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proses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asesmen</a:t>
              </a:r>
              <a:endParaRPr lang="en-US" sz="2400" b="1" dirty="0">
                <a:solidFill>
                  <a:srgbClr val="1C1C2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endParaRP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Asesmen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dilakukan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oleh Tim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Asesor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yang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berkompeten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dan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berwenang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.</a:t>
              </a: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Melaporkan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hasil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pemeriksaan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psikologis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kepada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klien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dan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Dinas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Pendidikan Kota Semarang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secara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berkala</a:t>
              </a:r>
              <a:endParaRPr lang="en-US" sz="2400" b="1" dirty="0">
                <a:solidFill>
                  <a:srgbClr val="1C1C2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endParaRPr>
            </a:p>
            <a:p>
              <a:pPr marL="533696" lvl="2" indent="-177899" algn="l">
                <a:lnSpc>
                  <a:spcPts val="2879"/>
                </a:lnSpc>
                <a:buFont typeface="Arial"/>
                <a:buChar char="⚬"/>
              </a:pP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Rentang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tanggal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lahir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calon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peserta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didik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yang </a:t>
              </a:r>
              <a:r>
                <a:rPr lang="en-US" sz="2400" b="1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dilayani</a:t>
              </a:r>
              <a:r>
                <a:rPr lang="en-US" sz="2400" b="1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: </a:t>
              </a:r>
              <a:r>
                <a:rPr lang="en-US" sz="2400" b="1" u="sng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2 </a:t>
              </a:r>
              <a:r>
                <a:rPr lang="en-US" sz="2400" b="1" u="sng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Juli</a:t>
              </a:r>
              <a:r>
                <a:rPr lang="en-US" sz="2400" b="1" u="sng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2020 – 31 </a:t>
              </a:r>
              <a:r>
                <a:rPr lang="en-US" sz="2400" b="1" u="sng" dirty="0" err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Desember</a:t>
              </a:r>
              <a:r>
                <a:rPr lang="en-US" sz="2400" b="1" u="sng" dirty="0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2020 </a:t>
              </a:r>
            </a:p>
            <a:p>
              <a:pPr marL="533696" lvl="2" indent="-177899" algn="l">
                <a:lnSpc>
                  <a:spcPts val="2879"/>
                </a:lnSpc>
              </a:pPr>
              <a:endParaRPr lang="en-US" sz="2400" b="1" u="sng" dirty="0">
                <a:solidFill>
                  <a:srgbClr val="1C1C2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01200" y="0"/>
            <a:ext cx="7620000" cy="9816502"/>
          </a:xfrm>
          <a:custGeom>
            <a:avLst/>
            <a:gdLst/>
            <a:ahLst/>
            <a:cxnLst/>
            <a:rect l="l" t="t" r="r" b="b"/>
            <a:pathLst>
              <a:path w="7620000" h="9816502">
                <a:moveTo>
                  <a:pt x="0" y="0"/>
                </a:moveTo>
                <a:lnTo>
                  <a:pt x="7620000" y="0"/>
                </a:lnTo>
                <a:lnTo>
                  <a:pt x="7620000" y="9816502"/>
                </a:lnTo>
                <a:lnTo>
                  <a:pt x="0" y="9816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726"/>
            </a:stretch>
          </a:blipFill>
        </p:spPr>
      </p:sp>
      <p:sp>
        <p:nvSpPr>
          <p:cNvPr id="3" name="Freeform 3"/>
          <p:cNvSpPr/>
          <p:nvPr/>
        </p:nvSpPr>
        <p:spPr>
          <a:xfrm rot="-2516462">
            <a:off x="-1048892" y="8919435"/>
            <a:ext cx="4180788" cy="4550550"/>
          </a:xfrm>
          <a:custGeom>
            <a:avLst/>
            <a:gdLst/>
            <a:ahLst/>
            <a:cxnLst/>
            <a:rect l="l" t="t" r="r" b="b"/>
            <a:pathLst>
              <a:path w="4180788" h="4550550">
                <a:moveTo>
                  <a:pt x="0" y="0"/>
                </a:moveTo>
                <a:lnTo>
                  <a:pt x="4180788" y="0"/>
                </a:lnTo>
                <a:lnTo>
                  <a:pt x="4180788" y="4550550"/>
                </a:lnTo>
                <a:lnTo>
                  <a:pt x="0" y="4550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516462">
            <a:off x="-1242046" y="9447552"/>
            <a:ext cx="3255815" cy="3521908"/>
          </a:xfrm>
          <a:custGeom>
            <a:avLst/>
            <a:gdLst/>
            <a:ahLst/>
            <a:cxnLst/>
            <a:rect l="l" t="t" r="r" b="b"/>
            <a:pathLst>
              <a:path w="3255815" h="3521908">
                <a:moveTo>
                  <a:pt x="0" y="0"/>
                </a:moveTo>
                <a:lnTo>
                  <a:pt x="3255815" y="0"/>
                </a:lnTo>
                <a:lnTo>
                  <a:pt x="3255815" y="3521908"/>
                </a:lnTo>
                <a:lnTo>
                  <a:pt x="0" y="3521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1000" y="297345"/>
            <a:ext cx="8722169" cy="9090819"/>
          </a:xfrm>
          <a:custGeom>
            <a:avLst/>
            <a:gdLst/>
            <a:ahLst/>
            <a:cxnLst/>
            <a:rect l="l" t="t" r="r" b="b"/>
            <a:pathLst>
              <a:path w="8722169" h="9090819">
                <a:moveTo>
                  <a:pt x="0" y="0"/>
                </a:moveTo>
                <a:lnTo>
                  <a:pt x="8722169" y="0"/>
                </a:lnTo>
                <a:lnTo>
                  <a:pt x="8722169" y="9090819"/>
                </a:lnTo>
                <a:lnTo>
                  <a:pt x="0" y="9090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6739"/>
            </a:stretch>
          </a:blipFill>
        </p:spPr>
      </p:sp>
      <p:sp>
        <p:nvSpPr>
          <p:cNvPr id="6" name="Freeform 6"/>
          <p:cNvSpPr/>
          <p:nvPr/>
        </p:nvSpPr>
        <p:spPr>
          <a:xfrm rot="-2504072">
            <a:off x="16044164" y="-2286732"/>
            <a:ext cx="4180788" cy="4550550"/>
          </a:xfrm>
          <a:custGeom>
            <a:avLst/>
            <a:gdLst/>
            <a:ahLst/>
            <a:cxnLst/>
            <a:rect l="l" t="t" r="r" b="b"/>
            <a:pathLst>
              <a:path w="4180788" h="4550550">
                <a:moveTo>
                  <a:pt x="0" y="0"/>
                </a:moveTo>
                <a:lnTo>
                  <a:pt x="4180788" y="0"/>
                </a:lnTo>
                <a:lnTo>
                  <a:pt x="4180788" y="4550550"/>
                </a:lnTo>
                <a:lnTo>
                  <a:pt x="0" y="4550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504072">
            <a:off x="15850965" y="-1760978"/>
            <a:ext cx="3255815" cy="3521908"/>
          </a:xfrm>
          <a:custGeom>
            <a:avLst/>
            <a:gdLst/>
            <a:ahLst/>
            <a:cxnLst/>
            <a:rect l="l" t="t" r="r" b="b"/>
            <a:pathLst>
              <a:path w="3255815" h="3521908">
                <a:moveTo>
                  <a:pt x="0" y="0"/>
                </a:moveTo>
                <a:lnTo>
                  <a:pt x="3255815" y="0"/>
                </a:lnTo>
                <a:lnTo>
                  <a:pt x="3255815" y="3521908"/>
                </a:lnTo>
                <a:lnTo>
                  <a:pt x="0" y="3521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>
                <a:alphaModFix amt="41999"/>
              </a:blip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6694514" y="-2292997"/>
            <a:ext cx="4180788" cy="4550550"/>
          </a:xfrm>
          <a:custGeom>
            <a:avLst/>
            <a:gdLst/>
            <a:ahLst/>
            <a:cxnLst/>
            <a:rect l="l" t="t" r="r" b="b"/>
            <a:pathLst>
              <a:path w="4180788" h="4550550">
                <a:moveTo>
                  <a:pt x="0" y="0"/>
                </a:moveTo>
                <a:lnTo>
                  <a:pt x="4180788" y="0"/>
                </a:lnTo>
                <a:lnTo>
                  <a:pt x="4180788" y="4550549"/>
                </a:lnTo>
                <a:lnTo>
                  <a:pt x="0" y="4550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93091" y="-2061851"/>
            <a:ext cx="3255815" cy="3521908"/>
          </a:xfrm>
          <a:custGeom>
            <a:avLst/>
            <a:gdLst/>
            <a:ahLst/>
            <a:cxnLst/>
            <a:rect l="l" t="t" r="r" b="b"/>
            <a:pathLst>
              <a:path w="3255815" h="3521908">
                <a:moveTo>
                  <a:pt x="0" y="0"/>
                </a:moveTo>
                <a:lnTo>
                  <a:pt x="3255815" y="0"/>
                </a:lnTo>
                <a:lnTo>
                  <a:pt x="3255815" y="3521907"/>
                </a:lnTo>
                <a:lnTo>
                  <a:pt x="0" y="3521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" r="-58" b="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6862" y="312560"/>
            <a:ext cx="2452272" cy="727415"/>
            <a:chOff x="0" y="0"/>
            <a:chExt cx="3269696" cy="9698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4938" y="3521909"/>
            <a:ext cx="15674421" cy="2379415"/>
            <a:chOff x="0" y="0"/>
            <a:chExt cx="20899228" cy="31725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899228" cy="3172554"/>
            </a:xfrm>
            <a:custGeom>
              <a:avLst/>
              <a:gdLst/>
              <a:ahLst/>
              <a:cxnLst/>
              <a:rect l="l" t="t" r="r" b="b"/>
              <a:pathLst>
                <a:path w="20899228" h="3172554">
                  <a:moveTo>
                    <a:pt x="0" y="0"/>
                  </a:moveTo>
                  <a:lnTo>
                    <a:pt x="20899228" y="0"/>
                  </a:lnTo>
                  <a:lnTo>
                    <a:pt x="20899228" y="3172554"/>
                  </a:lnTo>
                  <a:lnTo>
                    <a:pt x="0" y="3172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61925"/>
              <a:ext cx="20899228" cy="33344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360"/>
                </a:lnSpc>
              </a:pPr>
              <a:r>
                <a:rPr lang="en-US" sz="40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PIC</a:t>
              </a:r>
            </a:p>
            <a:p>
              <a:pPr algn="ctr">
                <a:lnSpc>
                  <a:spcPts val="6360"/>
                </a:lnSpc>
              </a:pPr>
              <a:r>
                <a:rPr lang="en-US" sz="40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Ibu Fajriah (Sub Kor Kurikulum dan Penilaian Bidang Pembinaan SMP) </a:t>
              </a:r>
            </a:p>
            <a:p>
              <a:pPr algn="ctr">
                <a:lnSpc>
                  <a:spcPts val="6360"/>
                </a:lnSpc>
              </a:pPr>
              <a:r>
                <a:rPr lang="en-US" sz="40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082 136 429 775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 rot="-5400000">
            <a:off x="1461417" y="4351919"/>
            <a:ext cx="844353" cy="738809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D3B7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>
                <a:alphaModFix amt="41999"/>
              </a:blip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294715" y="-337541"/>
            <a:ext cx="12796219" cy="11239463"/>
          </a:xfrm>
          <a:custGeom>
            <a:avLst/>
            <a:gdLst/>
            <a:ahLst/>
            <a:cxnLst/>
            <a:rect l="l" t="t" r="r" b="b"/>
            <a:pathLst>
              <a:path w="12796219" h="11239463">
                <a:moveTo>
                  <a:pt x="0" y="0"/>
                </a:moveTo>
                <a:lnTo>
                  <a:pt x="12796220" y="0"/>
                </a:lnTo>
                <a:lnTo>
                  <a:pt x="12796220" y="11239463"/>
                </a:lnTo>
                <a:lnTo>
                  <a:pt x="0" y="11239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374211" y="-78775"/>
            <a:ext cx="11712822" cy="10287000"/>
            <a:chOff x="0" y="0"/>
            <a:chExt cx="15617096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17062" cy="13716000"/>
            </a:xfrm>
            <a:custGeom>
              <a:avLst/>
              <a:gdLst/>
              <a:ahLst/>
              <a:cxnLst/>
              <a:rect l="l" t="t" r="r" b="b"/>
              <a:pathLst>
                <a:path w="15617062" h="13716000">
                  <a:moveTo>
                    <a:pt x="10066528" y="0"/>
                  </a:moveTo>
                  <a:cubicBezTo>
                    <a:pt x="9919462" y="96774"/>
                    <a:pt x="4245229" y="6360414"/>
                    <a:pt x="1426591" y="9480169"/>
                  </a:cubicBezTo>
                  <a:cubicBezTo>
                    <a:pt x="924052" y="10038207"/>
                    <a:pt x="0" y="11666728"/>
                    <a:pt x="323596" y="13716000"/>
                  </a:cubicBezTo>
                  <a:lnTo>
                    <a:pt x="11739372" y="13716000"/>
                  </a:lnTo>
                  <a:lnTo>
                    <a:pt x="15617062" y="9480169"/>
                  </a:lnTo>
                  <a:lnTo>
                    <a:pt x="15617062" y="0"/>
                  </a:lnTo>
                  <a:close/>
                </a:path>
              </a:pathLst>
            </a:custGeom>
            <a:blipFill>
              <a:blip r:embed="rId5"/>
              <a:stretch>
                <a:fillRect r="-24450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5087600" y="-6438900"/>
            <a:ext cx="21609146" cy="21609146"/>
          </a:xfrm>
          <a:custGeom>
            <a:avLst/>
            <a:gdLst/>
            <a:ahLst/>
            <a:cxnLst/>
            <a:rect l="l" t="t" r="r" b="b"/>
            <a:pathLst>
              <a:path w="21609146" h="21609146">
                <a:moveTo>
                  <a:pt x="0" y="0"/>
                </a:moveTo>
                <a:lnTo>
                  <a:pt x="21609146" y="0"/>
                </a:lnTo>
                <a:lnTo>
                  <a:pt x="21609146" y="21609146"/>
                </a:lnTo>
                <a:lnTo>
                  <a:pt x="0" y="21609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61015" y="3617941"/>
            <a:ext cx="8582040" cy="3328499"/>
            <a:chOff x="0" y="0"/>
            <a:chExt cx="11442720" cy="44379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42720" cy="4437998"/>
            </a:xfrm>
            <a:custGeom>
              <a:avLst/>
              <a:gdLst/>
              <a:ahLst/>
              <a:cxnLst/>
              <a:rect l="l" t="t" r="r" b="b"/>
              <a:pathLst>
                <a:path w="11442720" h="4437998">
                  <a:moveTo>
                    <a:pt x="0" y="0"/>
                  </a:moveTo>
                  <a:lnTo>
                    <a:pt x="11442720" y="0"/>
                  </a:lnTo>
                  <a:lnTo>
                    <a:pt x="11442720" y="4437998"/>
                  </a:lnTo>
                  <a:lnTo>
                    <a:pt x="0" y="4437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1442720" cy="44379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3080"/>
                </a:lnSpc>
              </a:pPr>
              <a:r>
                <a:rPr lang="en-US" sz="10992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SEKIAN</a:t>
              </a:r>
            </a:p>
            <a:p>
              <a:pPr algn="l">
                <a:lnSpc>
                  <a:spcPts val="13080"/>
                </a:lnSpc>
              </a:pPr>
              <a:r>
                <a:rPr lang="en-US" sz="10992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TERIMA KASIH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4" r="-58" b="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6862" y="312560"/>
            <a:ext cx="2452272" cy="727415"/>
            <a:chOff x="0" y="0"/>
            <a:chExt cx="3269696" cy="9698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3A8921FF-F1E4-4907-960A-B4EDA18EECB2}"/>
              </a:ext>
            </a:extLst>
          </p:cNvPr>
          <p:cNvSpPr/>
          <p:nvPr/>
        </p:nvSpPr>
        <p:spPr>
          <a:xfrm rot="4383487">
            <a:off x="9531467" y="-3826946"/>
            <a:ext cx="6287127" cy="4732281"/>
          </a:xfrm>
          <a:custGeom>
            <a:avLst/>
            <a:gdLst/>
            <a:ahLst/>
            <a:cxnLst/>
            <a:rect l="l" t="t" r="r" b="b"/>
            <a:pathLst>
              <a:path w="8581143" h="8424974">
                <a:moveTo>
                  <a:pt x="0" y="0"/>
                </a:moveTo>
                <a:lnTo>
                  <a:pt x="8581144" y="0"/>
                </a:lnTo>
                <a:lnTo>
                  <a:pt x="8581144" y="8424974"/>
                </a:lnTo>
                <a:lnTo>
                  <a:pt x="0" y="84249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8">
            <a:extLst>
              <a:ext uri="{FF2B5EF4-FFF2-40B4-BE49-F238E27FC236}">
                <a16:creationId xmlns:a16="http://schemas.microsoft.com/office/drawing/2014/main" id="{212FAFA5-2347-42F4-89C6-563B4127D840}"/>
              </a:ext>
            </a:extLst>
          </p:cNvPr>
          <p:cNvSpPr/>
          <p:nvPr/>
        </p:nvSpPr>
        <p:spPr>
          <a:xfrm rot="9530965">
            <a:off x="16897501" y="-790857"/>
            <a:ext cx="4737881" cy="6092178"/>
          </a:xfrm>
          <a:custGeom>
            <a:avLst/>
            <a:gdLst/>
            <a:ahLst/>
            <a:cxnLst/>
            <a:rect l="l" t="t" r="r" b="b"/>
            <a:pathLst>
              <a:path w="8581143" h="8424974">
                <a:moveTo>
                  <a:pt x="0" y="0"/>
                </a:moveTo>
                <a:lnTo>
                  <a:pt x="8581144" y="0"/>
                </a:lnTo>
                <a:lnTo>
                  <a:pt x="8581144" y="8424974"/>
                </a:lnTo>
                <a:lnTo>
                  <a:pt x="0" y="8424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D9D9D9">
                <a:alpha val="1725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Freeform 4"/>
          <p:cNvSpPr/>
          <p:nvPr/>
        </p:nvSpPr>
        <p:spPr>
          <a:xfrm>
            <a:off x="623289" y="2566429"/>
            <a:ext cx="5066568" cy="997710"/>
          </a:xfrm>
          <a:custGeom>
            <a:avLst/>
            <a:gdLst/>
            <a:ahLst/>
            <a:cxnLst/>
            <a:rect l="l" t="t" r="r" b="b"/>
            <a:pathLst>
              <a:path w="5066568" h="997710">
                <a:moveTo>
                  <a:pt x="0" y="0"/>
                </a:moveTo>
                <a:lnTo>
                  <a:pt x="5066569" y="0"/>
                </a:lnTo>
                <a:lnTo>
                  <a:pt x="5066569" y="997710"/>
                </a:lnTo>
                <a:lnTo>
                  <a:pt x="0" y="997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3908" y="2760946"/>
            <a:ext cx="802845" cy="667365"/>
          </a:xfrm>
          <a:custGeom>
            <a:avLst/>
            <a:gdLst/>
            <a:ahLst/>
            <a:cxnLst/>
            <a:rect l="l" t="t" r="r" b="b"/>
            <a:pathLst>
              <a:path w="802845" h="667365">
                <a:moveTo>
                  <a:pt x="0" y="0"/>
                </a:moveTo>
                <a:lnTo>
                  <a:pt x="802845" y="0"/>
                </a:lnTo>
                <a:lnTo>
                  <a:pt x="802845" y="667365"/>
                </a:lnTo>
                <a:lnTo>
                  <a:pt x="0" y="667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43" b="-24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940510" y="2733313"/>
            <a:ext cx="3381441" cy="646431"/>
            <a:chOff x="0" y="0"/>
            <a:chExt cx="4508588" cy="8619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8588" cy="861908"/>
            </a:xfrm>
            <a:custGeom>
              <a:avLst/>
              <a:gdLst/>
              <a:ahLst/>
              <a:cxnLst/>
              <a:rect l="l" t="t" r="r" b="b"/>
              <a:pathLst>
                <a:path w="4508588" h="861908">
                  <a:moveTo>
                    <a:pt x="0" y="0"/>
                  </a:moveTo>
                  <a:lnTo>
                    <a:pt x="4508588" y="0"/>
                  </a:lnTo>
                  <a:lnTo>
                    <a:pt x="4508588" y="861908"/>
                  </a:lnTo>
                  <a:lnTo>
                    <a:pt x="0" y="861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4508588" cy="9381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9"/>
                </a:lnSpc>
              </a:pPr>
              <a:r>
                <a:rPr lang="en-US" sz="3799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Dasar Hukum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8442" y="3780413"/>
            <a:ext cx="7798228" cy="2500777"/>
            <a:chOff x="0" y="0"/>
            <a:chExt cx="10397637" cy="33343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97637" cy="3334369"/>
            </a:xfrm>
            <a:custGeom>
              <a:avLst/>
              <a:gdLst/>
              <a:ahLst/>
              <a:cxnLst/>
              <a:rect l="l" t="t" r="r" b="b"/>
              <a:pathLst>
                <a:path w="10397637" h="3334369">
                  <a:moveTo>
                    <a:pt x="0" y="0"/>
                  </a:moveTo>
                  <a:lnTo>
                    <a:pt x="10397637" y="0"/>
                  </a:lnTo>
                  <a:lnTo>
                    <a:pt x="10397637" y="3334369"/>
                  </a:lnTo>
                  <a:lnTo>
                    <a:pt x="0" y="33343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397637" cy="33819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3359"/>
                </a:lnSpc>
              </a:pPr>
              <a:r>
                <a:rPr lang="en-US" sz="2400" b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Peraturan Menteri Pendidikan, Kebudayaan, Riset, dan Teknologi Nomor 1 Tahun 2021 Tentang Penerimaan Peserta Didik Baru pada Taman Kanak-Kanak, Sekolah Dasar, Sekolah Menengah Pertama, Sekolah Menengah Atas, dan Sekolah Menengah Kejuruan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4" r="-58" b="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26862" y="312560"/>
            <a:ext cx="2452272" cy="727415"/>
            <a:chOff x="0" y="0"/>
            <a:chExt cx="3269696" cy="9698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9529500" y="2566429"/>
            <a:ext cx="5066568" cy="997710"/>
          </a:xfrm>
          <a:custGeom>
            <a:avLst/>
            <a:gdLst/>
            <a:ahLst/>
            <a:cxnLst/>
            <a:rect l="l" t="t" r="r" b="b"/>
            <a:pathLst>
              <a:path w="5066568" h="997710">
                <a:moveTo>
                  <a:pt x="0" y="0"/>
                </a:moveTo>
                <a:lnTo>
                  <a:pt x="5066569" y="0"/>
                </a:lnTo>
                <a:lnTo>
                  <a:pt x="5066569" y="997710"/>
                </a:lnTo>
                <a:lnTo>
                  <a:pt x="0" y="997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030119" y="2760946"/>
            <a:ext cx="802845" cy="667365"/>
          </a:xfrm>
          <a:custGeom>
            <a:avLst/>
            <a:gdLst/>
            <a:ahLst/>
            <a:cxnLst/>
            <a:rect l="l" t="t" r="r" b="b"/>
            <a:pathLst>
              <a:path w="802845" h="667365">
                <a:moveTo>
                  <a:pt x="0" y="0"/>
                </a:moveTo>
                <a:lnTo>
                  <a:pt x="802845" y="0"/>
                </a:lnTo>
                <a:lnTo>
                  <a:pt x="802845" y="667365"/>
                </a:lnTo>
                <a:lnTo>
                  <a:pt x="0" y="667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43" b="-243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846721" y="2733313"/>
            <a:ext cx="3381441" cy="646431"/>
            <a:chOff x="0" y="0"/>
            <a:chExt cx="4508588" cy="8619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08588" cy="861908"/>
            </a:xfrm>
            <a:custGeom>
              <a:avLst/>
              <a:gdLst/>
              <a:ahLst/>
              <a:cxnLst/>
              <a:rect l="l" t="t" r="r" b="b"/>
              <a:pathLst>
                <a:path w="4508588" h="861908">
                  <a:moveTo>
                    <a:pt x="0" y="0"/>
                  </a:moveTo>
                  <a:lnTo>
                    <a:pt x="4508588" y="0"/>
                  </a:lnTo>
                  <a:lnTo>
                    <a:pt x="4508588" y="861908"/>
                  </a:lnTo>
                  <a:lnTo>
                    <a:pt x="0" y="861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4508588" cy="9381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9"/>
                </a:lnSpc>
              </a:pPr>
              <a:r>
                <a:rPr lang="en-US" sz="3799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Dasar Hukum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84653" y="3780413"/>
            <a:ext cx="7798228" cy="1662740"/>
            <a:chOff x="0" y="0"/>
            <a:chExt cx="10397637" cy="22169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97637" cy="2216987"/>
            </a:xfrm>
            <a:custGeom>
              <a:avLst/>
              <a:gdLst/>
              <a:ahLst/>
              <a:cxnLst/>
              <a:rect l="l" t="t" r="r" b="b"/>
              <a:pathLst>
                <a:path w="10397637" h="2216987">
                  <a:moveTo>
                    <a:pt x="0" y="0"/>
                  </a:moveTo>
                  <a:lnTo>
                    <a:pt x="10397637" y="0"/>
                  </a:lnTo>
                  <a:lnTo>
                    <a:pt x="10397637" y="2216987"/>
                  </a:lnTo>
                  <a:lnTo>
                    <a:pt x="0" y="2216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0397637" cy="22646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3359"/>
                </a:lnSpc>
              </a:pPr>
              <a:r>
                <a:rPr lang="en-US" sz="2400" b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Keputusan Sekretaris Jenderal Kementrian Pendidikan, Kebudayaan, Riset, dan Teknologi Nomor 47/M/2023 Tentang Pedoman Pelaksanaan Peraturan Menteri Kebudayaan Nomor 1 Tahun 2021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623289" y="6489202"/>
            <a:ext cx="5066568" cy="997710"/>
          </a:xfrm>
          <a:custGeom>
            <a:avLst/>
            <a:gdLst/>
            <a:ahLst/>
            <a:cxnLst/>
            <a:rect l="l" t="t" r="r" b="b"/>
            <a:pathLst>
              <a:path w="5066568" h="997710">
                <a:moveTo>
                  <a:pt x="0" y="0"/>
                </a:moveTo>
                <a:lnTo>
                  <a:pt x="5066569" y="0"/>
                </a:lnTo>
                <a:lnTo>
                  <a:pt x="5066569" y="997710"/>
                </a:lnTo>
                <a:lnTo>
                  <a:pt x="0" y="997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23908" y="6683719"/>
            <a:ext cx="802845" cy="667365"/>
          </a:xfrm>
          <a:custGeom>
            <a:avLst/>
            <a:gdLst/>
            <a:ahLst/>
            <a:cxnLst/>
            <a:rect l="l" t="t" r="r" b="b"/>
            <a:pathLst>
              <a:path w="802845" h="667365">
                <a:moveTo>
                  <a:pt x="0" y="0"/>
                </a:moveTo>
                <a:lnTo>
                  <a:pt x="802845" y="0"/>
                </a:lnTo>
                <a:lnTo>
                  <a:pt x="802845" y="667365"/>
                </a:lnTo>
                <a:lnTo>
                  <a:pt x="0" y="667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43" b="-243"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940510" y="6656086"/>
            <a:ext cx="3381441" cy="646431"/>
            <a:chOff x="0" y="0"/>
            <a:chExt cx="4508588" cy="86190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508588" cy="861908"/>
            </a:xfrm>
            <a:custGeom>
              <a:avLst/>
              <a:gdLst/>
              <a:ahLst/>
              <a:cxnLst/>
              <a:rect l="l" t="t" r="r" b="b"/>
              <a:pathLst>
                <a:path w="4508588" h="861908">
                  <a:moveTo>
                    <a:pt x="0" y="0"/>
                  </a:moveTo>
                  <a:lnTo>
                    <a:pt x="4508588" y="0"/>
                  </a:lnTo>
                  <a:lnTo>
                    <a:pt x="4508588" y="861908"/>
                  </a:lnTo>
                  <a:lnTo>
                    <a:pt x="0" y="861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4508588" cy="9381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9"/>
                </a:lnSpc>
              </a:pPr>
              <a:r>
                <a:rPr lang="en-US" sz="3799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Dasar Hukum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78442" y="7703186"/>
            <a:ext cx="7798228" cy="1243721"/>
            <a:chOff x="0" y="0"/>
            <a:chExt cx="10397637" cy="16582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397637" cy="1658295"/>
            </a:xfrm>
            <a:custGeom>
              <a:avLst/>
              <a:gdLst/>
              <a:ahLst/>
              <a:cxnLst/>
              <a:rect l="l" t="t" r="r" b="b"/>
              <a:pathLst>
                <a:path w="10397637" h="1658295">
                  <a:moveTo>
                    <a:pt x="0" y="0"/>
                  </a:moveTo>
                  <a:lnTo>
                    <a:pt x="10397637" y="0"/>
                  </a:lnTo>
                  <a:lnTo>
                    <a:pt x="10397637" y="1658295"/>
                  </a:lnTo>
                  <a:lnTo>
                    <a:pt x="0" y="1658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0397637" cy="17059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3359"/>
                </a:lnSpc>
              </a:pPr>
              <a:r>
                <a:rPr lang="en-US" sz="2400" b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Peraturan Walikota Semarang Nomor 79 Tahun 2020 Tentang Penyelenggaraan Pendidikan Anak Usia Dini 1 (Satu) Tahun Pra Sekolah Dasar 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9529500" y="6489202"/>
            <a:ext cx="5066568" cy="997710"/>
          </a:xfrm>
          <a:custGeom>
            <a:avLst/>
            <a:gdLst/>
            <a:ahLst/>
            <a:cxnLst/>
            <a:rect l="l" t="t" r="r" b="b"/>
            <a:pathLst>
              <a:path w="5066568" h="997710">
                <a:moveTo>
                  <a:pt x="0" y="0"/>
                </a:moveTo>
                <a:lnTo>
                  <a:pt x="5066569" y="0"/>
                </a:lnTo>
                <a:lnTo>
                  <a:pt x="5066569" y="997710"/>
                </a:lnTo>
                <a:lnTo>
                  <a:pt x="0" y="997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030119" y="6683719"/>
            <a:ext cx="802845" cy="667365"/>
          </a:xfrm>
          <a:custGeom>
            <a:avLst/>
            <a:gdLst/>
            <a:ahLst/>
            <a:cxnLst/>
            <a:rect l="l" t="t" r="r" b="b"/>
            <a:pathLst>
              <a:path w="802845" h="667365">
                <a:moveTo>
                  <a:pt x="0" y="0"/>
                </a:moveTo>
                <a:lnTo>
                  <a:pt x="802845" y="0"/>
                </a:lnTo>
                <a:lnTo>
                  <a:pt x="802845" y="667365"/>
                </a:lnTo>
                <a:lnTo>
                  <a:pt x="0" y="667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43" b="-243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10846721" y="6656086"/>
            <a:ext cx="3381441" cy="646431"/>
            <a:chOff x="0" y="0"/>
            <a:chExt cx="4508588" cy="86190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508588" cy="861908"/>
            </a:xfrm>
            <a:custGeom>
              <a:avLst/>
              <a:gdLst/>
              <a:ahLst/>
              <a:cxnLst/>
              <a:rect l="l" t="t" r="r" b="b"/>
              <a:pathLst>
                <a:path w="4508588" h="861908">
                  <a:moveTo>
                    <a:pt x="0" y="0"/>
                  </a:moveTo>
                  <a:lnTo>
                    <a:pt x="4508588" y="0"/>
                  </a:lnTo>
                  <a:lnTo>
                    <a:pt x="4508588" y="861908"/>
                  </a:lnTo>
                  <a:lnTo>
                    <a:pt x="0" y="861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76200"/>
              <a:ext cx="4508588" cy="9381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9"/>
                </a:lnSpc>
              </a:pPr>
              <a:r>
                <a:rPr lang="en-US" sz="3799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Dasar Hukum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884653" y="7703186"/>
            <a:ext cx="7798228" cy="1277665"/>
            <a:chOff x="0" y="0"/>
            <a:chExt cx="10397637" cy="170355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397637" cy="1703553"/>
            </a:xfrm>
            <a:custGeom>
              <a:avLst/>
              <a:gdLst/>
              <a:ahLst/>
              <a:cxnLst/>
              <a:rect l="l" t="t" r="r" b="b"/>
              <a:pathLst>
                <a:path w="10397637" h="1703553">
                  <a:moveTo>
                    <a:pt x="0" y="0"/>
                  </a:moveTo>
                  <a:lnTo>
                    <a:pt x="10397637" y="0"/>
                  </a:lnTo>
                  <a:lnTo>
                    <a:pt x="10397637" y="1703553"/>
                  </a:lnTo>
                  <a:lnTo>
                    <a:pt x="0" y="17035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10397637" cy="17511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3359"/>
                </a:lnSpc>
              </a:pPr>
              <a:r>
                <a:rPr lang="en-US" sz="2400" b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Program Kerja Penerimaan Peserta Didik Baru (PPDB) Dinas Pendidikan Kota Semarang Tahun 2025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D9D9D9">
                <a:alpha val="1725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4" r="-58" b="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6862" y="312560"/>
            <a:ext cx="2452272" cy="727415"/>
            <a:chOff x="0" y="0"/>
            <a:chExt cx="3269696" cy="9698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47800" y="5268873"/>
            <a:ext cx="10242966" cy="2138117"/>
            <a:chOff x="0" y="0"/>
            <a:chExt cx="12326596" cy="25730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26620" cy="2573004"/>
            </a:xfrm>
            <a:custGeom>
              <a:avLst/>
              <a:gdLst/>
              <a:ahLst/>
              <a:cxnLst/>
              <a:rect l="l" t="t" r="r" b="b"/>
              <a:pathLst>
                <a:path w="12326620" h="2573004">
                  <a:moveTo>
                    <a:pt x="0" y="0"/>
                  </a:moveTo>
                  <a:lnTo>
                    <a:pt x="12326620" y="0"/>
                  </a:lnTo>
                  <a:lnTo>
                    <a:pt x="12326620" y="2573004"/>
                  </a:lnTo>
                  <a:lnTo>
                    <a:pt x="0" y="2573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395" b="-139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93936" y="2053079"/>
            <a:ext cx="15360463" cy="2846933"/>
            <a:chOff x="0" y="0"/>
            <a:chExt cx="20480617" cy="37959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80618" cy="3795911"/>
            </a:xfrm>
            <a:custGeom>
              <a:avLst/>
              <a:gdLst/>
              <a:ahLst/>
              <a:cxnLst/>
              <a:rect l="l" t="t" r="r" b="b"/>
              <a:pathLst>
                <a:path w="20480618" h="3795911">
                  <a:moveTo>
                    <a:pt x="0" y="0"/>
                  </a:moveTo>
                  <a:lnTo>
                    <a:pt x="20480618" y="0"/>
                  </a:lnTo>
                  <a:lnTo>
                    <a:pt x="20480618" y="3795911"/>
                  </a:lnTo>
                  <a:lnTo>
                    <a:pt x="0" y="37959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0480617" cy="388163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16926" lvl="2" indent="-172309" algn="just">
                <a:lnSpc>
                  <a:spcPts val="3686"/>
                </a:lnSpc>
                <a:buFont typeface="Arial"/>
                <a:buChar char="⚬"/>
              </a:pPr>
              <a:r>
                <a:rPr lang="en-US" sz="2261" b="1">
                  <a:solidFill>
                    <a:srgbClr val="1C1C2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Pada Keputusan Sekretaris Jenderal Kementrian Pendidikan, Kebudayaan, Riset, dan Teknologi Republik Indonesia Nomor 47/M/2023 Tentang Pedoman Pelaksanaan Peraturan Menteri Pendidikan, Kebudayaan, Riset, dan Teknologi Nomor 1 Tahun 2021 Tentang Penerimaan Peserta Didik Baru pada Taman Kanak-Kanak, Sekolah Dasar, Sekolah Menengah Pertama, Sekolah Menengah Atas, dan Sekolah Menengah Kejuruan Pada BAB III huruf A poin d :</a:t>
              </a:r>
            </a:p>
            <a:p>
              <a:pPr marL="516926" lvl="2" indent="-172309" algn="just">
                <a:lnSpc>
                  <a:spcPts val="3686"/>
                </a:lnSpc>
              </a:pPr>
              <a:endParaRPr lang="en-US" sz="2261" b="1">
                <a:solidFill>
                  <a:srgbClr val="1C1C2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endParaRPr>
            </a:p>
          </p:txBody>
        </p:sp>
      </p:grpSp>
      <p:sp>
        <p:nvSpPr>
          <p:cNvPr id="16" name="Freeform 18">
            <a:extLst>
              <a:ext uri="{FF2B5EF4-FFF2-40B4-BE49-F238E27FC236}">
                <a16:creationId xmlns:a16="http://schemas.microsoft.com/office/drawing/2014/main" id="{80324788-8DE8-4A5A-8416-EF586E67C4D2}"/>
              </a:ext>
            </a:extLst>
          </p:cNvPr>
          <p:cNvSpPr/>
          <p:nvPr/>
        </p:nvSpPr>
        <p:spPr>
          <a:xfrm rot="-10800000">
            <a:off x="16132628" y="0"/>
            <a:ext cx="8581143" cy="8424974"/>
          </a:xfrm>
          <a:custGeom>
            <a:avLst/>
            <a:gdLst/>
            <a:ahLst/>
            <a:cxnLst/>
            <a:rect l="l" t="t" r="r" b="b"/>
            <a:pathLst>
              <a:path w="8581143" h="8424974">
                <a:moveTo>
                  <a:pt x="0" y="0"/>
                </a:moveTo>
                <a:lnTo>
                  <a:pt x="8581144" y="0"/>
                </a:lnTo>
                <a:lnTo>
                  <a:pt x="8581144" y="8424974"/>
                </a:lnTo>
                <a:lnTo>
                  <a:pt x="0" y="8424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128" y="4004435"/>
            <a:ext cx="5417199" cy="4585848"/>
          </a:xfrm>
          <a:custGeom>
            <a:avLst/>
            <a:gdLst/>
            <a:ahLst/>
            <a:cxnLst/>
            <a:rect l="l" t="t" r="r" b="b"/>
            <a:pathLst>
              <a:path w="5417199" h="4585848">
                <a:moveTo>
                  <a:pt x="0" y="0"/>
                </a:moveTo>
                <a:lnTo>
                  <a:pt x="5417199" y="0"/>
                </a:lnTo>
                <a:lnTo>
                  <a:pt x="5417199" y="4585848"/>
                </a:lnTo>
                <a:lnTo>
                  <a:pt x="0" y="458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29562" y="1706242"/>
            <a:ext cx="12628875" cy="2056713"/>
            <a:chOff x="0" y="0"/>
            <a:chExt cx="16838500" cy="27422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38501" cy="2742285"/>
            </a:xfrm>
            <a:custGeom>
              <a:avLst/>
              <a:gdLst/>
              <a:ahLst/>
              <a:cxnLst/>
              <a:rect l="l" t="t" r="r" b="b"/>
              <a:pathLst>
                <a:path w="16838501" h="2742285">
                  <a:moveTo>
                    <a:pt x="0" y="0"/>
                  </a:moveTo>
                  <a:lnTo>
                    <a:pt x="16838501" y="0"/>
                  </a:lnTo>
                  <a:lnTo>
                    <a:pt x="16838501" y="2742285"/>
                  </a:lnTo>
                  <a:lnTo>
                    <a:pt x="0" y="2742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6838500" cy="27327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00"/>
                </a:lnSpc>
              </a:pPr>
              <a:r>
                <a:rPr lang="en-US" sz="60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KERJASAMA PENYELENGGARAAN </a:t>
              </a:r>
            </a:p>
            <a:p>
              <a:pPr algn="ctr">
                <a:lnSpc>
                  <a:spcPts val="6900"/>
                </a:lnSpc>
              </a:pPr>
              <a:r>
                <a:rPr lang="en-US" sz="60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Tes Kesiapan Sekolah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2361" y="7547142"/>
            <a:ext cx="3734733" cy="807913"/>
            <a:chOff x="0" y="0"/>
            <a:chExt cx="4979644" cy="10772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79644" cy="1077217"/>
            </a:xfrm>
            <a:custGeom>
              <a:avLst/>
              <a:gdLst/>
              <a:ahLst/>
              <a:cxnLst/>
              <a:rect l="l" t="t" r="r" b="b"/>
              <a:pathLst>
                <a:path w="4979644" h="1077217">
                  <a:moveTo>
                    <a:pt x="0" y="0"/>
                  </a:moveTo>
                  <a:lnTo>
                    <a:pt x="4979644" y="0"/>
                  </a:lnTo>
                  <a:lnTo>
                    <a:pt x="4979644" y="1077217"/>
                  </a:lnTo>
                  <a:lnTo>
                    <a:pt x="0" y="10772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979644" cy="11057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065"/>
                </a:lnSpc>
              </a:pPr>
              <a:r>
                <a:rPr lang="en-US" sz="1474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DINAS PENDIDIKAN KOTA SEMARANG</a:t>
              </a:r>
            </a:p>
            <a:p>
              <a:pPr algn="ctr">
                <a:lnSpc>
                  <a:spcPts val="2065"/>
                </a:lnSpc>
              </a:pPr>
              <a:r>
                <a:rPr lang="en-US" sz="1474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dan</a:t>
              </a:r>
            </a:p>
            <a:p>
              <a:pPr algn="ctr">
                <a:lnSpc>
                  <a:spcPts val="2065"/>
                </a:lnSpc>
              </a:pPr>
              <a:r>
                <a:rPr lang="en-US" sz="1474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 RUMAH SAKIT/FASYANKES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704135" y="4287226"/>
            <a:ext cx="5091186" cy="3017959"/>
          </a:xfrm>
          <a:custGeom>
            <a:avLst/>
            <a:gdLst/>
            <a:ahLst/>
            <a:cxnLst/>
            <a:rect l="l" t="t" r="r" b="b"/>
            <a:pathLst>
              <a:path w="5091186" h="3017959">
                <a:moveTo>
                  <a:pt x="0" y="0"/>
                </a:moveTo>
                <a:lnTo>
                  <a:pt x="5091186" y="0"/>
                </a:lnTo>
                <a:lnTo>
                  <a:pt x="5091186" y="3017959"/>
                </a:lnTo>
                <a:lnTo>
                  <a:pt x="0" y="3017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31" r="-31" b="-623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35401" y="4004435"/>
            <a:ext cx="5417199" cy="4585848"/>
          </a:xfrm>
          <a:custGeom>
            <a:avLst/>
            <a:gdLst/>
            <a:ahLst/>
            <a:cxnLst/>
            <a:rect l="l" t="t" r="r" b="b"/>
            <a:pathLst>
              <a:path w="5417199" h="4585848">
                <a:moveTo>
                  <a:pt x="0" y="0"/>
                </a:moveTo>
                <a:lnTo>
                  <a:pt x="5417199" y="0"/>
                </a:lnTo>
                <a:lnTo>
                  <a:pt x="5417199" y="4585848"/>
                </a:lnTo>
                <a:lnTo>
                  <a:pt x="0" y="458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329673" y="4004435"/>
            <a:ext cx="5417199" cy="4585848"/>
          </a:xfrm>
          <a:custGeom>
            <a:avLst/>
            <a:gdLst/>
            <a:ahLst/>
            <a:cxnLst/>
            <a:rect l="l" t="t" r="r" b="b"/>
            <a:pathLst>
              <a:path w="5417199" h="4585848">
                <a:moveTo>
                  <a:pt x="0" y="0"/>
                </a:moveTo>
                <a:lnTo>
                  <a:pt x="5417199" y="0"/>
                </a:lnTo>
                <a:lnTo>
                  <a:pt x="5417199" y="4585848"/>
                </a:lnTo>
                <a:lnTo>
                  <a:pt x="0" y="4585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276633" y="7547142"/>
            <a:ext cx="3734733" cy="773958"/>
            <a:chOff x="0" y="0"/>
            <a:chExt cx="4979644" cy="1031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79644" cy="1031944"/>
            </a:xfrm>
            <a:custGeom>
              <a:avLst/>
              <a:gdLst/>
              <a:ahLst/>
              <a:cxnLst/>
              <a:rect l="l" t="t" r="r" b="b"/>
              <a:pathLst>
                <a:path w="4979644" h="1031944">
                  <a:moveTo>
                    <a:pt x="0" y="0"/>
                  </a:moveTo>
                  <a:lnTo>
                    <a:pt x="4979644" y="0"/>
                  </a:lnTo>
                  <a:lnTo>
                    <a:pt x="4979644" y="1031944"/>
                  </a:lnTo>
                  <a:lnTo>
                    <a:pt x="0" y="1031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979644" cy="106051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065"/>
                </a:lnSpc>
              </a:pPr>
              <a:r>
                <a:rPr lang="en-US" sz="1474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DINAS PENDIDIKAN KOTA SEMARANG</a:t>
              </a:r>
            </a:p>
            <a:p>
              <a:pPr algn="ctr">
                <a:lnSpc>
                  <a:spcPts val="2065"/>
                </a:lnSpc>
              </a:pPr>
              <a:r>
                <a:rPr lang="en-US" sz="1474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dan</a:t>
              </a:r>
            </a:p>
            <a:p>
              <a:pPr algn="ctr">
                <a:lnSpc>
                  <a:spcPts val="2065"/>
                </a:lnSpc>
              </a:pPr>
              <a:r>
                <a:rPr lang="en-US" sz="1474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UNIVERSITAS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70906" y="7488502"/>
            <a:ext cx="3734733" cy="1101781"/>
            <a:chOff x="0" y="0"/>
            <a:chExt cx="4979644" cy="14690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979644" cy="1469041"/>
            </a:xfrm>
            <a:custGeom>
              <a:avLst/>
              <a:gdLst/>
              <a:ahLst/>
              <a:cxnLst/>
              <a:rect l="l" t="t" r="r" b="b"/>
              <a:pathLst>
                <a:path w="4979644" h="1469041">
                  <a:moveTo>
                    <a:pt x="0" y="0"/>
                  </a:moveTo>
                  <a:lnTo>
                    <a:pt x="4979644" y="0"/>
                  </a:lnTo>
                  <a:lnTo>
                    <a:pt x="4979644" y="1469041"/>
                  </a:lnTo>
                  <a:lnTo>
                    <a:pt x="0" y="14690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979644" cy="14976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065"/>
                </a:lnSpc>
              </a:pPr>
              <a:r>
                <a:rPr lang="en-US" sz="1474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DINAS PENDIDIKAN KOTA SEMARANG</a:t>
              </a:r>
            </a:p>
            <a:p>
              <a:pPr algn="ctr">
                <a:lnSpc>
                  <a:spcPts val="2065"/>
                </a:lnSpc>
              </a:pPr>
              <a:r>
                <a:rPr lang="en-US" sz="1474" b="1">
                  <a:solidFill>
                    <a:srgbClr val="FFFFF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dan</a:t>
              </a:r>
            </a:p>
            <a:p>
              <a:pPr algn="ctr">
                <a:lnSpc>
                  <a:spcPts val="2065"/>
                </a:lnSpc>
              </a:pPr>
              <a:r>
                <a:rPr lang="en-US" sz="1474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IPK Indonesia &amp; HIMPSI JAWA TENGAH</a:t>
              </a:r>
            </a:p>
            <a:p>
              <a:pPr algn="ctr">
                <a:lnSpc>
                  <a:spcPts val="1327"/>
                </a:lnSpc>
              </a:pPr>
              <a:r>
                <a:rPr lang="en-US" sz="948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*Bagi lembaga/biro Psikologi Non Rumah Sakit/Universitas</a:t>
              </a:r>
            </a:p>
            <a:p>
              <a:pPr algn="ctr">
                <a:lnSpc>
                  <a:spcPts val="1327"/>
                </a:lnSpc>
              </a:pPr>
              <a:endParaRPr lang="en-US" sz="94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4" r="-58" b="6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026862" y="312560"/>
            <a:ext cx="2452272" cy="727415"/>
            <a:chOff x="0" y="0"/>
            <a:chExt cx="3269696" cy="9698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2411176" y="4287226"/>
            <a:ext cx="5254193" cy="3017959"/>
          </a:xfrm>
          <a:custGeom>
            <a:avLst/>
            <a:gdLst/>
            <a:ahLst/>
            <a:cxnLst/>
            <a:rect l="l" t="t" r="r" b="b"/>
            <a:pathLst>
              <a:path w="5254193" h="3017959">
                <a:moveTo>
                  <a:pt x="0" y="0"/>
                </a:moveTo>
                <a:lnTo>
                  <a:pt x="5254193" y="0"/>
                </a:lnTo>
                <a:lnTo>
                  <a:pt x="5254193" y="3017959"/>
                </a:lnTo>
                <a:lnTo>
                  <a:pt x="0" y="3017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39" r="-7439"/>
            </a:stretch>
          </a:blipFill>
        </p:spPr>
      </p:sp>
      <p:sp>
        <p:nvSpPr>
          <p:cNvPr id="25" name="Freeform 25"/>
          <p:cNvSpPr/>
          <p:nvPr/>
        </p:nvSpPr>
        <p:spPr>
          <a:xfrm rot="858126">
            <a:off x="-1992804" y="8535032"/>
            <a:ext cx="4180788" cy="4550550"/>
          </a:xfrm>
          <a:custGeom>
            <a:avLst/>
            <a:gdLst/>
            <a:ahLst/>
            <a:cxnLst/>
            <a:rect l="l" t="t" r="r" b="b"/>
            <a:pathLst>
              <a:path w="4180788" h="4550550">
                <a:moveTo>
                  <a:pt x="0" y="0"/>
                </a:moveTo>
                <a:lnTo>
                  <a:pt x="4180788" y="0"/>
                </a:lnTo>
                <a:lnTo>
                  <a:pt x="4180788" y="4550550"/>
                </a:lnTo>
                <a:lnTo>
                  <a:pt x="0" y="45505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858126">
            <a:off x="-2103696" y="8610946"/>
            <a:ext cx="3255815" cy="3521908"/>
          </a:xfrm>
          <a:custGeom>
            <a:avLst/>
            <a:gdLst/>
            <a:ahLst/>
            <a:cxnLst/>
            <a:rect l="l" t="t" r="r" b="b"/>
            <a:pathLst>
              <a:path w="3255815" h="3521908">
                <a:moveTo>
                  <a:pt x="0" y="0"/>
                </a:moveTo>
                <a:lnTo>
                  <a:pt x="3255815" y="0"/>
                </a:lnTo>
                <a:lnTo>
                  <a:pt x="3255815" y="3521908"/>
                </a:lnTo>
                <a:lnTo>
                  <a:pt x="0" y="35219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59F2F8-1142-4B28-9D78-F0E4F80CC0FC}"/>
              </a:ext>
            </a:extLst>
          </p:cNvPr>
          <p:cNvGrpSpPr/>
          <p:nvPr/>
        </p:nvGrpSpPr>
        <p:grpSpPr>
          <a:xfrm>
            <a:off x="6598406" y="4295390"/>
            <a:ext cx="5091186" cy="3017959"/>
            <a:chOff x="0" y="0"/>
            <a:chExt cx="6788248" cy="402394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9CE4A4-EAF8-427F-9829-70E32C26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10481" b="10481"/>
            <a:stretch>
              <a:fillRect/>
            </a:stretch>
          </p:blipFill>
          <p:spPr>
            <a:xfrm>
              <a:off x="0" y="0"/>
              <a:ext cx="6788248" cy="40239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3015" y="237572"/>
            <a:ext cx="17292635" cy="9727107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>
                <a:alphaModFix amt="41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solidFill>
              <a:srgbClr val="D9D9D9">
                <a:alpha val="1725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3359438" y="2433532"/>
            <a:ext cx="14506212" cy="7705083"/>
            <a:chOff x="0" y="0"/>
            <a:chExt cx="19341616" cy="10273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41616" cy="10273443"/>
            </a:xfrm>
            <a:custGeom>
              <a:avLst/>
              <a:gdLst/>
              <a:ahLst/>
              <a:cxnLst/>
              <a:rect l="l" t="t" r="r" b="b"/>
              <a:pathLst>
                <a:path w="19341616" h="10273443">
                  <a:moveTo>
                    <a:pt x="0" y="0"/>
                  </a:moveTo>
                  <a:lnTo>
                    <a:pt x="19341616" y="0"/>
                  </a:lnTo>
                  <a:lnTo>
                    <a:pt x="19341616" y="10273443"/>
                  </a:lnTo>
                  <a:lnTo>
                    <a:pt x="0" y="102734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9341616" cy="1037821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86728" lvl="3" indent="-121682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Ramah penyandang disabilitas.</a:t>
              </a:r>
            </a:p>
            <a:p>
              <a:pPr marL="486728" lvl="3" indent="-121682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Rumah Sakit Tipe A, B, C, dan D memiliki akreditasi minimal utama.</a:t>
              </a:r>
            </a:p>
            <a:p>
              <a:pPr marL="486728" lvl="3" indent="-121682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Fasyankes lainnya seperti, Puskesmas, balai kesehatan, klinik kesehatan yang terakreditasi minimal utama</a:t>
              </a:r>
            </a:p>
            <a:p>
              <a:pPr marL="486728" lvl="3" indent="-121682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Universitas/Fakultas/Program Studi/Jurusan Psikologi memiliki akreditasi minimal B.</a:t>
              </a:r>
            </a:p>
            <a:p>
              <a:pPr marL="486728" lvl="3" indent="-121682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Unit/Pusat Layanan Psikologi di bawah Fasyankes dan Universitas/Fakultas/Program Studi/Jurusan Psikologi berdiri dan beroperasional minimal 3 tahun.</a:t>
              </a:r>
            </a:p>
            <a:p>
              <a:pPr marL="486728" lvl="3" indent="-121682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Memiliki Psikolog Pendidikan/Perkembangan (yang dibawah Universitas) wajib memiliki Surat Ijin Praktik Psikologi (SIPP) Aktif sebagai Psikolog Pelaksana dan/atau Penanggungjawab.</a:t>
              </a:r>
            </a:p>
            <a:p>
              <a:pPr marL="486728" lvl="3" indent="-121682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Memiliki Psikolog Klinis yang memiliki STR PK dari Kemenkes dan SIPPK Aktif dari Dinas Kesehatan atau DPMPTSP sebagai Psikolog Pelaksana dan/atau Penanggungjawab (yang dibawah Fasyankes atau Universitas).</a:t>
              </a:r>
            </a:p>
            <a:p>
              <a:pPr marL="486728" lvl="3" indent="-121682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Psikolog Pelaksana dan Penanggungjawab memiliki pengalaman minimal 2 tahun di bidang layanan psikologis anak penyandang disabilitas.</a:t>
              </a:r>
            </a:p>
            <a:p>
              <a:pPr marL="480696" lvl="3" indent="-120174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Tidak pernah terlibat dalam pelanggaran hukum, isu SARA, dan aturan/norma lainnya.</a:t>
              </a:r>
            </a:p>
            <a:p>
              <a:pPr marL="480696" lvl="3" indent="-120174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Mampu dan bersedia bekerja mengikuti pedoman dari Dinas Pendidikan Kota Semarang dan ketentuan yang berlaku.</a:t>
              </a:r>
            </a:p>
            <a:p>
              <a:pPr marL="480696" lvl="3" indent="-120174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Memiliki sarana dan pra sarana yang memadai bagi penyelenggaraan Asesmem psikologis.</a:t>
              </a:r>
            </a:p>
            <a:p>
              <a:pPr marL="480696" lvl="3" indent="-120174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Psikolog Pelaksana dan Penanggungjawab menandatangani surat pernyataan komitmen dan integritas (format terlampir).</a:t>
              </a:r>
            </a:p>
            <a:p>
              <a:pPr marL="480696" lvl="3" indent="-120174" algn="just">
                <a:lnSpc>
                  <a:spcPts val="3240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Penyelenggara bersedia menggunakan alat tes dan instrument psikologis yang kredibel.</a:t>
              </a:r>
            </a:p>
            <a:p>
              <a:pPr marL="480696" lvl="3" indent="-120174" algn="l">
                <a:lnSpc>
                  <a:spcPts val="3240"/>
                </a:lnSpc>
              </a:pPr>
              <a:endPara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80696" lvl="3" indent="-120174" algn="just">
                <a:lnSpc>
                  <a:spcPts val="3240"/>
                </a:lnSpc>
              </a:pPr>
              <a:endPara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6558491" y="-641821"/>
            <a:ext cx="11395587" cy="11188198"/>
          </a:xfrm>
          <a:custGeom>
            <a:avLst/>
            <a:gdLst/>
            <a:ahLst/>
            <a:cxnLst/>
            <a:rect l="l" t="t" r="r" b="b"/>
            <a:pathLst>
              <a:path w="11395587" h="11188198">
                <a:moveTo>
                  <a:pt x="0" y="0"/>
                </a:moveTo>
                <a:lnTo>
                  <a:pt x="11395588" y="0"/>
                </a:lnTo>
                <a:lnTo>
                  <a:pt x="11395588" y="11188198"/>
                </a:lnTo>
                <a:lnTo>
                  <a:pt x="0" y="1118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59438" y="1145153"/>
            <a:ext cx="11833313" cy="1025922"/>
            <a:chOff x="0" y="0"/>
            <a:chExt cx="15777751" cy="13678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77750" cy="1367896"/>
            </a:xfrm>
            <a:custGeom>
              <a:avLst/>
              <a:gdLst/>
              <a:ahLst/>
              <a:cxnLst/>
              <a:rect l="l" t="t" r="r" b="b"/>
              <a:pathLst>
                <a:path w="15777750" h="1367896">
                  <a:moveTo>
                    <a:pt x="0" y="0"/>
                  </a:moveTo>
                  <a:lnTo>
                    <a:pt x="15777750" y="0"/>
                  </a:lnTo>
                  <a:lnTo>
                    <a:pt x="15777750" y="1367896"/>
                  </a:lnTo>
                  <a:lnTo>
                    <a:pt x="0" y="13678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5777751" cy="143457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25"/>
                </a:lnSpc>
              </a:pPr>
              <a:r>
                <a:rPr lang="en-US" sz="2799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PERSYARATAN KERJASAMA RUMAH SAKIT/FASYANKES DAN UNIVERSITAS/FAKULTAS/PROGRAM STUDI/JURUSAN PSIKOLOGI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 rot="305783">
            <a:off x="-6686181" y="-191222"/>
            <a:ext cx="10515600" cy="10287000"/>
            <a:chOff x="0" y="0"/>
            <a:chExt cx="14020800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20800" cy="13716000"/>
            </a:xfrm>
            <a:custGeom>
              <a:avLst/>
              <a:gdLst/>
              <a:ahLst/>
              <a:cxnLst/>
              <a:rect l="l" t="t" r="r" b="b"/>
              <a:pathLst>
                <a:path w="14020800" h="13716000">
                  <a:moveTo>
                    <a:pt x="0" y="0"/>
                  </a:moveTo>
                  <a:lnTo>
                    <a:pt x="0" y="13716000"/>
                  </a:lnTo>
                  <a:lnTo>
                    <a:pt x="14020800" y="13716000"/>
                  </a:lnTo>
                  <a:lnTo>
                    <a:pt x="11476863" y="8959342"/>
                  </a:lnTo>
                  <a:lnTo>
                    <a:pt x="12622657" y="6627114"/>
                  </a:lnTo>
                  <a:lnTo>
                    <a:pt x="9437878" y="0"/>
                  </a:lnTo>
                  <a:close/>
                </a:path>
              </a:pathLst>
            </a:custGeom>
            <a:blipFill>
              <a:blip r:embed="rId5"/>
              <a:stretch>
                <a:fillRect r="-468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2121749" y="329860"/>
            <a:ext cx="527993" cy="687565"/>
            <a:chOff x="0" y="0"/>
            <a:chExt cx="703990" cy="91675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4" r="-58" b="6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2771667" y="301285"/>
            <a:ext cx="2452272" cy="727415"/>
            <a:chOff x="0" y="0"/>
            <a:chExt cx="3269696" cy="9698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 rot="-1105047">
            <a:off x="16229834" y="-3430706"/>
            <a:ext cx="5585520" cy="558552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045" y="16269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>
                <a:alphaModFix amt="41999"/>
              </a:blip>
              <a:stretch>
                <a:fillRect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280172" y="-27495"/>
            <a:ext cx="10522744" cy="10294144"/>
          </a:xfrm>
          <a:custGeom>
            <a:avLst/>
            <a:gdLst/>
            <a:ahLst/>
            <a:cxnLst/>
            <a:rect l="l" t="t" r="r" b="b"/>
            <a:pathLst>
              <a:path w="10522744" h="10294144">
                <a:moveTo>
                  <a:pt x="0" y="0"/>
                </a:moveTo>
                <a:lnTo>
                  <a:pt x="10522744" y="0"/>
                </a:lnTo>
                <a:lnTo>
                  <a:pt x="10522744" y="10294144"/>
                </a:lnTo>
                <a:lnTo>
                  <a:pt x="0" y="10294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3472462" y="-23923"/>
            <a:ext cx="10515600" cy="10287000"/>
            <a:chOff x="0" y="0"/>
            <a:chExt cx="140208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20800" cy="13716000"/>
            </a:xfrm>
            <a:custGeom>
              <a:avLst/>
              <a:gdLst/>
              <a:ahLst/>
              <a:cxnLst/>
              <a:rect l="l" t="t" r="r" b="b"/>
              <a:pathLst>
                <a:path w="14020800" h="13716000">
                  <a:moveTo>
                    <a:pt x="0" y="0"/>
                  </a:moveTo>
                  <a:lnTo>
                    <a:pt x="0" y="13716000"/>
                  </a:lnTo>
                  <a:lnTo>
                    <a:pt x="14020800" y="13716000"/>
                  </a:lnTo>
                  <a:lnTo>
                    <a:pt x="11476863" y="8959342"/>
                  </a:lnTo>
                  <a:lnTo>
                    <a:pt x="12622657" y="6627114"/>
                  </a:lnTo>
                  <a:lnTo>
                    <a:pt x="9437878" y="0"/>
                  </a:lnTo>
                  <a:close/>
                </a:path>
              </a:pathLst>
            </a:custGeom>
            <a:blipFill>
              <a:blip r:embed="rId5"/>
              <a:stretch>
                <a:fillRect l="-14546" r="-3228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705600" y="2253031"/>
            <a:ext cx="10745861" cy="7087902"/>
            <a:chOff x="0" y="0"/>
            <a:chExt cx="14327815" cy="9450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327815" cy="9450536"/>
            </a:xfrm>
            <a:custGeom>
              <a:avLst/>
              <a:gdLst/>
              <a:ahLst/>
              <a:cxnLst/>
              <a:rect l="l" t="t" r="r" b="b"/>
              <a:pathLst>
                <a:path w="14327815" h="9450536">
                  <a:moveTo>
                    <a:pt x="0" y="0"/>
                  </a:moveTo>
                  <a:lnTo>
                    <a:pt x="14327815" y="0"/>
                  </a:lnTo>
                  <a:lnTo>
                    <a:pt x="14327815" y="9450536"/>
                  </a:lnTo>
                  <a:lnTo>
                    <a:pt x="0" y="94505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4327815" cy="94981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Ramah penyandang disabilitas.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Biro /Lembaga psikologi harus </a:t>
              </a:r>
              <a:r>
                <a:rPr lang="en-US" sz="18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berbadan hukum CV/PT</a:t>
              </a: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berdomisili di Kota Semarang, dan memiliki Nomor Pokok Wajib Pajak (</a:t>
              </a:r>
              <a:r>
                <a:rPr lang="en-US" sz="18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khusus bagi Psikolog Pendidikan/Perkembangan</a:t>
              </a: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)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Biro/lembaga psikologi harus memiliki</a:t>
              </a:r>
              <a:r>
                <a:rPr lang="en-US" sz="18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Surat Izin Praktik yang dikeluarkan oleh DPMPTSP atau Dinas Kesehatan</a:t>
              </a: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berdomisili di Kota Semarang serta memiliki Nomor Pokok Wajib Pajak </a:t>
              </a:r>
              <a:r>
                <a:rPr lang="en-US" sz="18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(khusus bagi Psikolog Klinis)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Biro/Lembaga Psikologi tersebut berdiri dan beroperasional minimal 3 tahun.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Bagi Psikolog Klinis mendapatkan rekomendasi dari IPK Indonesia wilayah Jawa Tengah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Bagi Psikolog Pendidikan dan Perkembangan mendapatkan rekomendasi dari HIMPSI Jawa Tengah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Psikolog pelaksana dan penanggungjawab memiliki pengalaman minimal 2 tahun di bidang layanan psikologis anak penyandang disabilitas.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Tidak pernah terlibat dalam pelanggaran hukum, isu SARA, dan aturan/norma lainnya.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Mampu dan bersedia bekerja mengikuti pedoman dari Dinas Pendidikan Kota Semarang dan ketentuan yang berlaku.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Memiliki sarana dan pra sarana yang memadai bagi penyelenggaraan Asesmen Psikologis.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Penyelenggara bersedia menyajikan data asli asesmen psikologis (data mentah) dan case conference pada Dinas Pendidikan Kota Semarang serta pihak yang berkepentingan (apabila diperlukan)</a:t>
              </a:r>
            </a:p>
            <a:p>
              <a:pPr marL="480696" lvl="3" indent="-120174" algn="just">
                <a:lnSpc>
                  <a:spcPts val="2639"/>
                </a:lnSpc>
                <a:buFont typeface="Arial"/>
                <a:buChar char="￭"/>
              </a:pPr>
              <a:r>
                <a:rPr lang="en-US" sz="18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Penyelenggara bersedia menggunakan alat tes dan instrument psikologis yang kredibel.</a:t>
              </a:r>
            </a:p>
            <a:p>
              <a:pPr marL="480696" lvl="3" indent="-120174" algn="just">
                <a:lnSpc>
                  <a:spcPts val="3500"/>
                </a:lnSpc>
              </a:pPr>
              <a:endPara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43138" y="1258707"/>
            <a:ext cx="11833313" cy="507974"/>
            <a:chOff x="0" y="0"/>
            <a:chExt cx="15777751" cy="677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77750" cy="677299"/>
            </a:xfrm>
            <a:custGeom>
              <a:avLst/>
              <a:gdLst/>
              <a:ahLst/>
              <a:cxnLst/>
              <a:rect l="l" t="t" r="r" b="b"/>
              <a:pathLst>
                <a:path w="15777750" h="677299">
                  <a:moveTo>
                    <a:pt x="0" y="0"/>
                  </a:moveTo>
                  <a:lnTo>
                    <a:pt x="15777750" y="0"/>
                  </a:lnTo>
                  <a:lnTo>
                    <a:pt x="15777750" y="677299"/>
                  </a:lnTo>
                  <a:lnTo>
                    <a:pt x="0" y="677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5777751" cy="658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25"/>
                </a:lnSpc>
              </a:pPr>
              <a:r>
                <a:rPr lang="en-US" sz="35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PERSYARATAN KERJASAMA LEMBAGA/BIRO PSIKOLOGI SWASTA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42057" y="350912"/>
            <a:ext cx="527993" cy="687565"/>
            <a:chOff x="0" y="0"/>
            <a:chExt cx="703990" cy="9167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4" r="-58" b="6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5591974" y="322337"/>
            <a:ext cx="2452272" cy="727415"/>
            <a:chOff x="0" y="0"/>
            <a:chExt cx="3269696" cy="9698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9893516">
            <a:off x="17180247" y="-818005"/>
            <a:ext cx="8581143" cy="8424974"/>
          </a:xfrm>
          <a:custGeom>
            <a:avLst/>
            <a:gdLst/>
            <a:ahLst/>
            <a:cxnLst/>
            <a:rect l="l" t="t" r="r" b="b"/>
            <a:pathLst>
              <a:path w="8581143" h="8424974">
                <a:moveTo>
                  <a:pt x="0" y="0"/>
                </a:moveTo>
                <a:lnTo>
                  <a:pt x="8581144" y="0"/>
                </a:lnTo>
                <a:lnTo>
                  <a:pt x="8581144" y="8424974"/>
                </a:lnTo>
                <a:lnTo>
                  <a:pt x="0" y="8424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>
                <a:alphaModFix amt="41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05823" y="3243700"/>
            <a:ext cx="3687705" cy="358667"/>
            <a:chOff x="0" y="0"/>
            <a:chExt cx="4916940" cy="4782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16940" cy="478223"/>
            </a:xfrm>
            <a:custGeom>
              <a:avLst/>
              <a:gdLst/>
              <a:ahLst/>
              <a:cxnLst/>
              <a:rect l="l" t="t" r="r" b="b"/>
              <a:pathLst>
                <a:path w="4916940" h="478223">
                  <a:moveTo>
                    <a:pt x="0" y="0"/>
                  </a:moveTo>
                  <a:lnTo>
                    <a:pt x="4916940" y="0"/>
                  </a:lnTo>
                  <a:lnTo>
                    <a:pt x="4916940" y="478223"/>
                  </a:lnTo>
                  <a:lnTo>
                    <a:pt x="0" y="4782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916940" cy="4591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799"/>
                </a:lnSpc>
              </a:pPr>
              <a:r>
                <a:rPr lang="en-US" sz="2499" b="1">
                  <a:solidFill>
                    <a:srgbClr val="1C1C2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Rumah Sakit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51780" y="3243700"/>
            <a:ext cx="3849885" cy="462576"/>
            <a:chOff x="0" y="0"/>
            <a:chExt cx="5133180" cy="6167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33180" cy="616768"/>
            </a:xfrm>
            <a:custGeom>
              <a:avLst/>
              <a:gdLst/>
              <a:ahLst/>
              <a:cxnLst/>
              <a:rect l="l" t="t" r="r" b="b"/>
              <a:pathLst>
                <a:path w="5133180" h="616768">
                  <a:moveTo>
                    <a:pt x="0" y="0"/>
                  </a:moveTo>
                  <a:lnTo>
                    <a:pt x="5133180" y="0"/>
                  </a:lnTo>
                  <a:lnTo>
                    <a:pt x="5133180" y="616768"/>
                  </a:lnTo>
                  <a:lnTo>
                    <a:pt x="0" y="616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5133180" cy="5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799"/>
                </a:lnSpc>
              </a:pPr>
              <a:r>
                <a:rPr lang="en-US" sz="2499" b="1">
                  <a:solidFill>
                    <a:srgbClr val="1C1C2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Perguruan Tinggi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0175" y="3952894"/>
            <a:ext cx="4827833" cy="4242073"/>
            <a:chOff x="0" y="0"/>
            <a:chExt cx="6437111" cy="56560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37111" cy="5656097"/>
            </a:xfrm>
            <a:custGeom>
              <a:avLst/>
              <a:gdLst/>
              <a:ahLst/>
              <a:cxnLst/>
              <a:rect l="l" t="t" r="r" b="b"/>
              <a:pathLst>
                <a:path w="6437111" h="5656097">
                  <a:moveTo>
                    <a:pt x="0" y="0"/>
                  </a:moveTo>
                  <a:lnTo>
                    <a:pt x="6437111" y="0"/>
                  </a:lnTo>
                  <a:lnTo>
                    <a:pt x="6437111" y="5656097"/>
                  </a:lnTo>
                  <a:lnTo>
                    <a:pt x="0" y="5656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6437111" cy="56560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86245" lvl="3" indent="-121561" algn="l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Fotocopy Surat Keterangan Akreditasi Rumah Sakit/Fasyankes</a:t>
              </a:r>
            </a:p>
            <a:p>
              <a:pPr marL="486245" lvl="3" indent="-121561" algn="l">
                <a:lnSpc>
                  <a:spcPts val="2219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86245" lvl="3" indent="-121561" algn="l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Profil/Informasi Layanan Psikologi </a:t>
              </a:r>
            </a:p>
            <a:p>
              <a:pPr marL="486245" lvl="3" indent="-121561" algn="l">
                <a:lnSpc>
                  <a:spcPts val="2219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86245" lvl="3" indent="-121561" algn="l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Daftar Riwayat Hidup singkat Psikolog Klinis yang bertugas disertai fotocopy SIPPK (dari DPMPTSP/Dinkes) serta STR PK (dari Kemenkes)</a:t>
              </a:r>
            </a:p>
            <a:p>
              <a:pPr marL="486245" lvl="3" indent="-121561" algn="l">
                <a:lnSpc>
                  <a:spcPts val="2219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86245" lvl="3" indent="-121561" algn="l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Surat Pernyataan komitmen dan integritas masing-masing Psikolog</a:t>
              </a:r>
            </a:p>
            <a:p>
              <a:pPr marL="486245" lvl="3" indent="-121561" algn="l">
                <a:lnSpc>
                  <a:spcPts val="2219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86245" lvl="3" indent="-121561" algn="l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MOU Kerjasama</a:t>
              </a:r>
            </a:p>
            <a:p>
              <a:pPr marL="486245" lvl="3" indent="-121561" algn="just">
                <a:lnSpc>
                  <a:spcPts val="2848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905368" y="3162300"/>
            <a:ext cx="4563965" cy="462576"/>
            <a:chOff x="0" y="0"/>
            <a:chExt cx="6085287" cy="6167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85287" cy="616768"/>
            </a:xfrm>
            <a:custGeom>
              <a:avLst/>
              <a:gdLst/>
              <a:ahLst/>
              <a:cxnLst/>
              <a:rect l="l" t="t" r="r" b="b"/>
              <a:pathLst>
                <a:path w="6085287" h="616768">
                  <a:moveTo>
                    <a:pt x="0" y="0"/>
                  </a:moveTo>
                  <a:lnTo>
                    <a:pt x="6085287" y="0"/>
                  </a:lnTo>
                  <a:lnTo>
                    <a:pt x="6085287" y="616768"/>
                  </a:lnTo>
                  <a:lnTo>
                    <a:pt x="0" y="616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6085287" cy="597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799"/>
                </a:lnSpc>
              </a:pPr>
              <a:r>
                <a:rPr lang="en-US" sz="2499" b="1">
                  <a:solidFill>
                    <a:srgbClr val="1C1C2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Psikolog Praktik Mandiri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4" r="-58" b="6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026862" y="312560"/>
            <a:ext cx="2452272" cy="649541"/>
            <a:chOff x="0" y="0"/>
            <a:chExt cx="3269696" cy="8660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69696" cy="866054"/>
            </a:xfrm>
            <a:custGeom>
              <a:avLst/>
              <a:gdLst/>
              <a:ahLst/>
              <a:cxnLst/>
              <a:rect l="l" t="t" r="r" b="b"/>
              <a:pathLst>
                <a:path w="3269696" h="866054">
                  <a:moveTo>
                    <a:pt x="0" y="0"/>
                  </a:moveTo>
                  <a:lnTo>
                    <a:pt x="3269696" y="0"/>
                  </a:lnTo>
                  <a:lnTo>
                    <a:pt x="3269696" y="866054"/>
                  </a:lnTo>
                  <a:lnTo>
                    <a:pt x="0" y="866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269696" cy="9041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730083" y="3952894"/>
            <a:ext cx="4827833" cy="4794485"/>
            <a:chOff x="0" y="0"/>
            <a:chExt cx="6437111" cy="63926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437111" cy="6392647"/>
            </a:xfrm>
            <a:custGeom>
              <a:avLst/>
              <a:gdLst/>
              <a:ahLst/>
              <a:cxnLst/>
              <a:rect l="l" t="t" r="r" b="b"/>
              <a:pathLst>
                <a:path w="6437111" h="6392647">
                  <a:moveTo>
                    <a:pt x="0" y="0"/>
                  </a:moveTo>
                  <a:lnTo>
                    <a:pt x="6437111" y="0"/>
                  </a:lnTo>
                  <a:lnTo>
                    <a:pt x="6437111" y="6392647"/>
                  </a:lnTo>
                  <a:lnTo>
                    <a:pt x="0" y="63926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6437111" cy="63926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86245" lvl="3" indent="-121561" algn="just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Fotocopy Surat Keterangan Akreditasi</a:t>
              </a:r>
            </a:p>
            <a:p>
              <a:pPr marL="486245" lvl="3" indent="-121561" algn="just">
                <a:lnSpc>
                  <a:spcPts val="2219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86245" lvl="3" indent="-121561" algn="just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Profil/Informasi Layanan Psikologi </a:t>
              </a:r>
            </a:p>
            <a:p>
              <a:pPr marL="486245" lvl="3" indent="-121561" algn="just">
                <a:lnSpc>
                  <a:spcPts val="2219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86245" lvl="3" indent="-121561" algn="just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Daftar Riwayat Hidup singkat Psikolog yang bertugas disertai fotocopy SIPP (bagi Psikolog Pendidikan/Perkembangan) atau SIPPK (dari DPMPTSP/Dinkes) serta STR PK (dari Kemenkes) bagi Psikolog Klinis</a:t>
              </a:r>
            </a:p>
            <a:p>
              <a:pPr marL="486245" lvl="3" indent="-121561" algn="just">
                <a:lnSpc>
                  <a:spcPts val="2219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86245" lvl="3" indent="-121561" algn="just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Surat Pernyataan komitmen dan integritas masing-masing Psikolog</a:t>
              </a:r>
            </a:p>
            <a:p>
              <a:pPr marL="486245" lvl="3" indent="-121561" algn="just">
                <a:lnSpc>
                  <a:spcPts val="2219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86245" lvl="3" indent="-121561" algn="just">
                <a:lnSpc>
                  <a:spcPts val="2219"/>
                </a:lnSpc>
                <a:buAutoNum type="arabicPeriod"/>
              </a:pPr>
              <a:r>
                <a:rPr lang="en-US" sz="1848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MOU Kerjasama</a:t>
              </a:r>
            </a:p>
            <a:p>
              <a:pPr marL="486245" lvl="3" indent="-121561" algn="just">
                <a:lnSpc>
                  <a:spcPts val="2848"/>
                </a:lnSpc>
              </a:pPr>
              <a:endParaRPr lang="en-US" sz="18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19991" y="3952894"/>
            <a:ext cx="4827833" cy="6754776"/>
            <a:chOff x="0" y="0"/>
            <a:chExt cx="6437111" cy="90063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37111" cy="9006368"/>
            </a:xfrm>
            <a:custGeom>
              <a:avLst/>
              <a:gdLst/>
              <a:ahLst/>
              <a:cxnLst/>
              <a:rect l="l" t="t" r="r" b="b"/>
              <a:pathLst>
                <a:path w="6437111" h="9006368">
                  <a:moveTo>
                    <a:pt x="0" y="0"/>
                  </a:moveTo>
                  <a:lnTo>
                    <a:pt x="6437111" y="0"/>
                  </a:lnTo>
                  <a:lnTo>
                    <a:pt x="6437111" y="9006368"/>
                  </a:lnTo>
                  <a:lnTo>
                    <a:pt x="0" y="9006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6437111" cy="90063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60212" lvl="3" indent="-115053" algn="l">
                <a:lnSpc>
                  <a:spcPts val="2100"/>
                </a:lnSpc>
                <a:buAutoNum type="arabicPeriod"/>
              </a:pPr>
              <a:r>
                <a:rPr lang="en-US" sz="17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Profil Lembaga</a:t>
              </a:r>
            </a:p>
            <a:p>
              <a:pPr marL="460212" lvl="3" indent="-115053" algn="l">
                <a:lnSpc>
                  <a:spcPts val="2100"/>
                </a:lnSpc>
              </a:pPr>
              <a:endParaRPr lang="en-US" sz="17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0212" lvl="3" indent="-115053" algn="l">
                <a:lnSpc>
                  <a:spcPts val="2100"/>
                </a:lnSpc>
                <a:buAutoNum type="arabicPeriod"/>
              </a:pPr>
              <a:r>
                <a:rPr lang="en-US" sz="17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Fotocopy Akta PT/CV dan NPWP </a:t>
              </a:r>
              <a:r>
                <a:rPr lang="en-US" sz="175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(bagi Psikolog Pendidikan/Perkembangan)</a:t>
              </a:r>
            </a:p>
            <a:p>
              <a:pPr marL="460212" lvl="3" indent="-115053" algn="l">
                <a:lnSpc>
                  <a:spcPts val="2100"/>
                </a:lnSpc>
              </a:pPr>
              <a:endParaRPr lang="en-US" sz="175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467840" lvl="3" indent="-116960" algn="l">
                <a:lnSpc>
                  <a:spcPts val="2164"/>
                </a:lnSpc>
                <a:buAutoNum type="arabicPeriod"/>
              </a:pPr>
              <a:r>
                <a:rPr lang="en-US" sz="17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Fotocopy Surat Izin Praktik yang dikeluarkan oleh DPMPTSP atau Dinas Kesehatan, dan NPWP </a:t>
              </a:r>
              <a:r>
                <a:rPr lang="en-US" sz="175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(khusus bagi Psikolog Klinis)</a:t>
              </a:r>
            </a:p>
            <a:p>
              <a:pPr marL="467840" lvl="3" indent="-116960" algn="l">
                <a:lnSpc>
                  <a:spcPts val="2100"/>
                </a:lnSpc>
              </a:pPr>
              <a:endParaRPr lang="en-US" sz="175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460212" lvl="3" indent="-115053" algn="l">
                <a:lnSpc>
                  <a:spcPts val="2100"/>
                </a:lnSpc>
                <a:buAutoNum type="arabicPeriod"/>
              </a:pPr>
              <a:r>
                <a:rPr lang="en-US" sz="17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Daftar Riwayat Hidup singkat Psikolog yang bertugas. Bagi Psikolog Pendidikan/ Perkembangan menyertakan fotocopy SIPP dan bagi Psikolog klinis menyertakan Fotocopy SIPPK (dari DPMPTSP/Dinkes) serta STR PK (dari Kemenkes) </a:t>
              </a:r>
            </a:p>
            <a:p>
              <a:pPr marL="460212" lvl="3" indent="-115053" algn="l">
                <a:lnSpc>
                  <a:spcPts val="2100"/>
                </a:lnSpc>
              </a:pPr>
              <a:endParaRPr lang="en-US" sz="17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0212" lvl="3" indent="-115053" algn="l">
                <a:lnSpc>
                  <a:spcPts val="2100"/>
                </a:lnSpc>
                <a:buAutoNum type="arabicPeriod"/>
              </a:pPr>
              <a:r>
                <a:rPr lang="en-US" sz="17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Surat Pernyataan komitmen dan integritas masing-masing Psikolog</a:t>
              </a:r>
            </a:p>
            <a:p>
              <a:pPr marL="460212" lvl="3" indent="-115053" algn="l">
                <a:lnSpc>
                  <a:spcPts val="2100"/>
                </a:lnSpc>
              </a:pPr>
              <a:endParaRPr lang="en-US" sz="17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0212" lvl="3" indent="-115053" algn="l">
                <a:lnSpc>
                  <a:spcPts val="2100"/>
                </a:lnSpc>
                <a:buAutoNum type="arabicPeriod"/>
              </a:pPr>
              <a:r>
                <a:rPr lang="en-US" sz="17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MOU Kerjasama</a:t>
              </a:r>
            </a:p>
            <a:p>
              <a:pPr marL="460212" lvl="3" indent="-115053" algn="l">
                <a:lnSpc>
                  <a:spcPts val="2100"/>
                </a:lnSpc>
              </a:pPr>
              <a:endParaRPr lang="en-US" sz="17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0212" lvl="3" indent="-115053" algn="l">
                <a:lnSpc>
                  <a:spcPts val="2100"/>
                </a:lnSpc>
              </a:pPr>
              <a:endParaRPr lang="en-US" sz="17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  <a:p>
              <a:pPr marL="460212" lvl="3" indent="-115053" algn="just">
                <a:lnSpc>
                  <a:spcPts val="2695"/>
                </a:lnSpc>
              </a:pPr>
              <a:endParaRPr lang="en-US" sz="175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409518" y="1278791"/>
            <a:ext cx="5468964" cy="481122"/>
            <a:chOff x="0" y="0"/>
            <a:chExt cx="7291952" cy="64149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291952" cy="641496"/>
            </a:xfrm>
            <a:custGeom>
              <a:avLst/>
              <a:gdLst/>
              <a:ahLst/>
              <a:cxnLst/>
              <a:rect l="l" t="t" r="r" b="b"/>
              <a:pathLst>
                <a:path w="7291952" h="641496">
                  <a:moveTo>
                    <a:pt x="0" y="0"/>
                  </a:moveTo>
                  <a:lnTo>
                    <a:pt x="7291952" y="0"/>
                  </a:lnTo>
                  <a:lnTo>
                    <a:pt x="7291952" y="641496"/>
                  </a:lnTo>
                  <a:lnTo>
                    <a:pt x="0" y="6414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7291952" cy="6224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94"/>
                </a:lnSpc>
              </a:pPr>
              <a:r>
                <a:rPr lang="en-US" sz="3298" b="1">
                  <a:solidFill>
                    <a:srgbClr val="1C1C2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SYARAT ADMINISTRASI</a:t>
              </a:r>
            </a:p>
          </p:txBody>
        </p:sp>
      </p:grpSp>
      <p:sp>
        <p:nvSpPr>
          <p:cNvPr id="32" name="Freeform 18">
            <a:extLst>
              <a:ext uri="{FF2B5EF4-FFF2-40B4-BE49-F238E27FC236}">
                <a16:creationId xmlns:a16="http://schemas.microsoft.com/office/drawing/2014/main" id="{98DF9984-9A53-43D6-9C22-4E1296D1C003}"/>
              </a:ext>
            </a:extLst>
          </p:cNvPr>
          <p:cNvSpPr/>
          <p:nvPr/>
        </p:nvSpPr>
        <p:spPr>
          <a:xfrm rot="5214713">
            <a:off x="15168400" y="-2335054"/>
            <a:ext cx="6223307" cy="2942017"/>
          </a:xfrm>
          <a:custGeom>
            <a:avLst/>
            <a:gdLst/>
            <a:ahLst/>
            <a:cxnLst/>
            <a:rect l="l" t="t" r="r" b="b"/>
            <a:pathLst>
              <a:path w="8581143" h="8424974">
                <a:moveTo>
                  <a:pt x="0" y="0"/>
                </a:moveTo>
                <a:lnTo>
                  <a:pt x="8581144" y="0"/>
                </a:lnTo>
                <a:lnTo>
                  <a:pt x="8581144" y="8424974"/>
                </a:lnTo>
                <a:lnTo>
                  <a:pt x="0" y="8424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2438400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384000" y="13716000"/>
                  </a:lnTo>
                  <a:lnTo>
                    <a:pt x="24384000" y="0"/>
                  </a:lnTo>
                  <a:close/>
                </a:path>
              </a:pathLst>
            </a:custGeom>
            <a:blipFill>
              <a:blip r:embed="rId2">
                <a:alphaModFix amt="41999"/>
              </a:blip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068613" y="4493128"/>
            <a:ext cx="4201664" cy="3986328"/>
            <a:chOff x="0" y="0"/>
            <a:chExt cx="5602219" cy="53151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02224" cy="5315077"/>
            </a:xfrm>
            <a:custGeom>
              <a:avLst/>
              <a:gdLst/>
              <a:ahLst/>
              <a:cxnLst/>
              <a:rect l="l" t="t" r="r" b="b"/>
              <a:pathLst>
                <a:path w="5602224" h="5315077">
                  <a:moveTo>
                    <a:pt x="0" y="0"/>
                  </a:moveTo>
                  <a:lnTo>
                    <a:pt x="5602224" y="0"/>
                  </a:lnTo>
                  <a:lnTo>
                    <a:pt x="5602224" y="5315077"/>
                  </a:lnTo>
                  <a:lnTo>
                    <a:pt x="0" y="5315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6" b="-2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16949" y="4369342"/>
            <a:ext cx="4486917" cy="4816715"/>
          </a:xfrm>
          <a:custGeom>
            <a:avLst/>
            <a:gdLst/>
            <a:ahLst/>
            <a:cxnLst/>
            <a:rect l="l" t="t" r="r" b="b"/>
            <a:pathLst>
              <a:path w="4486917" h="4816715">
                <a:moveTo>
                  <a:pt x="0" y="0"/>
                </a:moveTo>
                <a:lnTo>
                  <a:pt x="4486917" y="0"/>
                </a:lnTo>
                <a:lnTo>
                  <a:pt x="4486917" y="4816715"/>
                </a:lnTo>
                <a:lnTo>
                  <a:pt x="0" y="4816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052331" y="959425"/>
            <a:ext cx="6387477" cy="8827607"/>
            <a:chOff x="-2505675" y="-3973430"/>
            <a:chExt cx="8516637" cy="11770141"/>
          </a:xfrm>
        </p:grpSpPr>
        <p:sp>
          <p:nvSpPr>
            <p:cNvPr id="8" name="Freeform 8"/>
            <p:cNvSpPr/>
            <p:nvPr/>
          </p:nvSpPr>
          <p:spPr>
            <a:xfrm>
              <a:off x="-2505675" y="-3973430"/>
              <a:ext cx="6010963" cy="7796712"/>
            </a:xfrm>
            <a:custGeom>
              <a:avLst/>
              <a:gdLst/>
              <a:ahLst/>
              <a:cxnLst/>
              <a:rect l="l" t="t" r="r" b="b"/>
              <a:pathLst>
                <a:path w="6010963" h="7796712">
                  <a:moveTo>
                    <a:pt x="0" y="0"/>
                  </a:moveTo>
                  <a:lnTo>
                    <a:pt x="6010963" y="0"/>
                  </a:lnTo>
                  <a:lnTo>
                    <a:pt x="6010963" y="7796712"/>
                  </a:lnTo>
                  <a:lnTo>
                    <a:pt x="0" y="77967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21432" y="1015581"/>
              <a:ext cx="5589530" cy="67811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42900" indent="-342900" algn="just">
                <a:lnSpc>
                  <a:spcPts val="2928"/>
                </a:lnSpc>
                <a:buFont typeface="Courier New" panose="02070309020205020404" pitchFamily="49" charset="0"/>
                <a:buChar char="o"/>
              </a:pPr>
              <a:r>
                <a:rPr lang="en-US" sz="2400" b="1" spc="100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Rumah</a:t>
              </a:r>
              <a:r>
                <a:rPr lang="en-US" sz="2400" b="1" spc="100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</a:t>
              </a:r>
              <a:r>
                <a:rPr lang="en-US" sz="2400" b="1" spc="100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Sakit</a:t>
              </a:r>
              <a:r>
                <a:rPr lang="en-US" sz="2400" b="1" spc="100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dan </a:t>
              </a:r>
              <a:r>
                <a:rPr lang="en-US" sz="2400" b="1" spc="100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Universitas</a:t>
              </a:r>
              <a:r>
                <a:rPr lang="en-US" sz="2400" b="1" spc="100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: 31 </a:t>
              </a:r>
              <a:r>
                <a:rPr lang="en-US" sz="2400" b="1" spc="100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Januari</a:t>
              </a:r>
              <a:r>
                <a:rPr lang="en-US" sz="2400" b="1" spc="100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– 11 </a:t>
              </a:r>
              <a:r>
                <a:rPr lang="en-US" sz="2400" b="1" spc="100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Februari</a:t>
              </a:r>
              <a:r>
                <a:rPr lang="en-US" sz="2400" b="1" spc="100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2025</a:t>
              </a:r>
            </a:p>
            <a:p>
              <a:pPr marL="342900" indent="-342900" algn="just">
                <a:lnSpc>
                  <a:spcPts val="2928"/>
                </a:lnSpc>
                <a:buFont typeface="Courier New" panose="02070309020205020404" pitchFamily="49" charset="0"/>
                <a:buChar char="o"/>
              </a:pPr>
              <a:endParaRPr lang="en-US" sz="2400" b="1" spc="100" dirty="0">
                <a:solidFill>
                  <a:srgbClr val="000000"/>
                </a:solidFill>
                <a:latin typeface="Bahnschrift Light Condensed" panose="020B0502040204020203" pitchFamily="34" charset="0"/>
                <a:ea typeface="Cambria Bold"/>
                <a:cs typeface="Angsana New" panose="02020603050405020304" pitchFamily="18" charset="-34"/>
                <a:sym typeface="Cambria Bold"/>
              </a:endParaRPr>
            </a:p>
            <a:p>
              <a:pPr marL="342900" indent="-342900" algn="just">
                <a:lnSpc>
                  <a:spcPts val="2928"/>
                </a:lnSpc>
                <a:buFont typeface="Courier New" panose="02070309020205020404" pitchFamily="49" charset="0"/>
                <a:buChar char="o"/>
              </a:pPr>
              <a:r>
                <a:rPr lang="en-US" sz="2400" b="1" spc="101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Lembaga/Biro </a:t>
              </a:r>
              <a:r>
                <a:rPr lang="en-US" sz="2400" b="1" spc="101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Psikologi</a:t>
              </a:r>
              <a:r>
                <a:rPr lang="en-US" sz="2400" b="1" spc="101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</a:t>
              </a:r>
              <a:r>
                <a:rPr lang="en-US" sz="2400" b="1" spc="101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Swasta</a:t>
              </a:r>
              <a:r>
                <a:rPr lang="en-US" sz="2400" b="1" spc="101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: 31 </a:t>
              </a:r>
              <a:r>
                <a:rPr lang="en-US" sz="2400" b="1" spc="101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Januari</a:t>
              </a:r>
              <a:r>
                <a:rPr lang="en-US" sz="2400" b="1" spc="101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– 11 </a:t>
              </a:r>
              <a:r>
                <a:rPr lang="en-US" sz="2400" b="1" spc="101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Februari</a:t>
              </a:r>
              <a:r>
                <a:rPr lang="en-US" sz="2400" b="1" spc="101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2025</a:t>
              </a:r>
            </a:p>
            <a:p>
              <a:pPr marL="342900" indent="-342900" algn="just">
                <a:lnSpc>
                  <a:spcPts val="2928"/>
                </a:lnSpc>
                <a:buFont typeface="Courier New" panose="02070309020205020404" pitchFamily="49" charset="0"/>
                <a:buChar char="o"/>
              </a:pPr>
              <a:endParaRPr lang="en-US" sz="2400" b="1" spc="101" dirty="0">
                <a:solidFill>
                  <a:srgbClr val="000000"/>
                </a:solidFill>
                <a:latin typeface="Bahnschrift Light Condensed" panose="020B0502040204020203" pitchFamily="34" charset="0"/>
                <a:ea typeface="Cambria Bold"/>
                <a:cs typeface="Angsana New" panose="02020603050405020304" pitchFamily="18" charset="-34"/>
                <a:sym typeface="Cambria Bold"/>
              </a:endParaRPr>
            </a:p>
            <a:p>
              <a:pPr marL="342900" indent="-342900" algn="just">
                <a:lnSpc>
                  <a:spcPts val="2928"/>
                </a:lnSpc>
                <a:buFont typeface="Courier New" panose="02070309020205020404" pitchFamily="49" charset="0"/>
                <a:buChar char="o"/>
              </a:pPr>
              <a:r>
                <a:rPr lang="en-US" sz="2400" b="1" spc="101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HIMPSI dan IPK Indonesia </a:t>
              </a:r>
              <a:r>
                <a:rPr lang="en-US" sz="2400" b="1" spc="101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memberikan</a:t>
              </a:r>
              <a:r>
                <a:rPr lang="en-US" sz="2400" b="1" spc="101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</a:t>
              </a:r>
              <a:r>
                <a:rPr lang="en-US" sz="2400" b="1" spc="101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rekomendasi</a:t>
              </a:r>
              <a:r>
                <a:rPr lang="en-US" sz="2400" b="1" spc="101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: 11 </a:t>
              </a:r>
              <a:r>
                <a:rPr lang="en-US" sz="2400" b="1" spc="101" dirty="0" err="1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Februari</a:t>
              </a:r>
              <a:r>
                <a:rPr lang="en-US" sz="2400" b="1" spc="101" dirty="0">
                  <a:solidFill>
                    <a:srgbClr val="000000"/>
                  </a:solidFill>
                  <a:latin typeface="Bahnschrift Light Condensed" panose="020B0502040204020203" pitchFamily="34" charset="0"/>
                  <a:ea typeface="Cambria Bold"/>
                  <a:cs typeface="Angsana New" panose="02020603050405020304" pitchFamily="18" charset="-34"/>
                  <a:sym typeface="Cambria Bold"/>
                </a:rPr>
                <a:t> 2025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76945" y="2497131"/>
            <a:ext cx="6410014" cy="1960569"/>
            <a:chOff x="0" y="0"/>
            <a:chExt cx="8546685" cy="55951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46685" cy="3667542"/>
            </a:xfrm>
            <a:custGeom>
              <a:avLst/>
              <a:gdLst/>
              <a:ahLst/>
              <a:cxnLst/>
              <a:rect l="l" t="t" r="r" b="b"/>
              <a:pathLst>
                <a:path w="8546685" h="3667542">
                  <a:moveTo>
                    <a:pt x="0" y="0"/>
                  </a:moveTo>
                  <a:lnTo>
                    <a:pt x="8546685" y="0"/>
                  </a:lnTo>
                  <a:lnTo>
                    <a:pt x="8546685" y="3667542"/>
                  </a:lnTo>
                  <a:lnTo>
                    <a:pt x="0" y="36675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870441"/>
              <a:ext cx="8546685" cy="37246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41"/>
                </a:lnSpc>
              </a:pPr>
              <a:r>
                <a:rPr lang="en-US" sz="2529" b="1" dirty="0" err="1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Pengajuan</a:t>
              </a:r>
              <a:r>
                <a:rPr lang="en-US" sz="2529" b="1" dirty="0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 </a:t>
              </a:r>
              <a:r>
                <a:rPr lang="en-US" sz="2529" b="1" dirty="0" err="1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Kerjasama</a:t>
              </a:r>
              <a:r>
                <a:rPr lang="en-US" sz="2529" b="1" dirty="0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 dan </a:t>
              </a:r>
              <a:r>
                <a:rPr lang="en-US" sz="2529" b="1" dirty="0" err="1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Penyerahan</a:t>
              </a:r>
              <a:r>
                <a:rPr lang="en-US" sz="2529" b="1" dirty="0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 </a:t>
              </a:r>
              <a:r>
                <a:rPr lang="en-US" sz="2529" b="1" dirty="0" err="1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Syarat</a:t>
              </a:r>
              <a:r>
                <a:rPr lang="en-US" sz="2529" b="1" dirty="0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 </a:t>
              </a:r>
              <a:r>
                <a:rPr lang="en-US" sz="2529" b="1" dirty="0" err="1">
                  <a:solidFill>
                    <a:srgbClr val="000000"/>
                  </a:solidFill>
                  <a:latin typeface="Cambria Bold"/>
                  <a:ea typeface="Cambria Bold"/>
                  <a:cs typeface="Cambria Bold"/>
                  <a:sym typeface="Cambria Bold"/>
                </a:rPr>
                <a:t>Administratif</a:t>
              </a:r>
              <a:endParaRPr lang="en-US" sz="2529" b="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endParaRPr>
            </a:p>
            <a:p>
              <a:pPr algn="ctr">
                <a:lnSpc>
                  <a:spcPts val="3541"/>
                </a:lnSpc>
              </a:pPr>
              <a:endParaRPr lang="en-US" sz="2529" b="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835025" y="4160905"/>
            <a:ext cx="4681082" cy="5025152"/>
          </a:xfrm>
          <a:custGeom>
            <a:avLst/>
            <a:gdLst/>
            <a:ahLst/>
            <a:cxnLst/>
            <a:rect l="l" t="t" r="r" b="b"/>
            <a:pathLst>
              <a:path w="4681082" h="5025152">
                <a:moveTo>
                  <a:pt x="0" y="0"/>
                </a:moveTo>
                <a:lnTo>
                  <a:pt x="4681082" y="0"/>
                </a:lnTo>
                <a:lnTo>
                  <a:pt x="4681082" y="5025152"/>
                </a:lnTo>
                <a:lnTo>
                  <a:pt x="0" y="502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835025" y="4701184"/>
            <a:ext cx="4564472" cy="2246270"/>
            <a:chOff x="0" y="0"/>
            <a:chExt cx="6085963" cy="29950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5963" cy="2995027"/>
            </a:xfrm>
            <a:custGeom>
              <a:avLst/>
              <a:gdLst/>
              <a:ahLst/>
              <a:cxnLst/>
              <a:rect l="l" t="t" r="r" b="b"/>
              <a:pathLst>
                <a:path w="6085963" h="2995027">
                  <a:moveTo>
                    <a:pt x="0" y="0"/>
                  </a:moveTo>
                  <a:lnTo>
                    <a:pt x="6085963" y="0"/>
                  </a:lnTo>
                  <a:lnTo>
                    <a:pt x="6085963" y="2995027"/>
                  </a:lnTo>
                  <a:lnTo>
                    <a:pt x="0" y="2995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085963" cy="30426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99847" lvl="2" indent="-199949" algn="l">
                <a:lnSpc>
                  <a:spcPts val="3411"/>
                </a:lnSpc>
                <a:buFont typeface="Arial"/>
                <a:buChar char="⚬"/>
              </a:pPr>
              <a:r>
                <a:rPr lang="en-US" sz="2624" b="1" spc="128" dirty="0" err="1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Sosialisasi</a:t>
              </a:r>
              <a:r>
                <a:rPr lang="en-US" sz="2624" b="1" spc="128" dirty="0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24" b="1" spc="128" dirty="0" err="1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Tes</a:t>
              </a:r>
              <a:r>
                <a:rPr lang="en-US" sz="2624" b="1" spc="128" dirty="0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24" b="1" spc="128" dirty="0" err="1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Kesiapan</a:t>
              </a:r>
              <a:r>
                <a:rPr lang="en-US" sz="2624" b="1" spc="128" dirty="0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624" b="1" spc="128" dirty="0" err="1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Sekolah</a:t>
              </a:r>
              <a:r>
                <a:rPr lang="en-US" sz="2624" b="1" spc="128" dirty="0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 pada Masyarakat : 11 </a:t>
              </a:r>
              <a:r>
                <a:rPr lang="en-US" sz="2624" b="1" spc="128" dirty="0" err="1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Februari</a:t>
              </a:r>
              <a:r>
                <a:rPr lang="en-US" sz="2624" b="1" spc="128" dirty="0">
                  <a:solidFill>
                    <a:srgbClr val="000000"/>
                  </a:solidFill>
                  <a:latin typeface="Bahnschrift Light" panose="020B0502040204020203" pitchFamily="34" charset="0"/>
                  <a:ea typeface="Arimo Bold"/>
                  <a:cs typeface="Arimo Bold"/>
                  <a:sym typeface="Arimo Bold"/>
                </a:rPr>
                <a:t> 2025</a:t>
              </a:r>
            </a:p>
            <a:p>
              <a:pPr marL="599846" lvl="2" indent="-199949" algn="l">
                <a:lnSpc>
                  <a:spcPts val="3411"/>
                </a:lnSpc>
                <a:buFont typeface="Arial"/>
                <a:buChar char="⚬"/>
              </a:pPr>
              <a:endParaRPr lang="en-US" sz="2624" b="1" spc="128" dirty="0">
                <a:solidFill>
                  <a:srgbClr val="000000"/>
                </a:solidFill>
                <a:latin typeface="Bahnschrift Light" panose="020B0502040204020203" pitchFamily="34" charset="0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11904" y="3137759"/>
            <a:ext cx="4866964" cy="63378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ts val="4101"/>
              </a:lnSpc>
            </a:pPr>
            <a:r>
              <a:rPr lang="en-US" sz="2929" b="1" dirty="0">
                <a:solidFill>
                  <a:srgbClr val="000000"/>
                </a:solidFill>
                <a:latin typeface="Cambria Bold"/>
                <a:ea typeface="Cambria Bold"/>
                <a:cs typeface="Cambria Bold"/>
                <a:sym typeface="Cambria Bold"/>
              </a:rPr>
              <a:t>SOSIALISASI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891275" y="7772855"/>
            <a:ext cx="4508222" cy="1413202"/>
            <a:chOff x="0" y="0"/>
            <a:chExt cx="6010963" cy="188427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10963" cy="1884269"/>
            </a:xfrm>
            <a:custGeom>
              <a:avLst/>
              <a:gdLst/>
              <a:ahLst/>
              <a:cxnLst/>
              <a:rect l="l" t="t" r="r" b="b"/>
              <a:pathLst>
                <a:path w="6010963" h="1884269">
                  <a:moveTo>
                    <a:pt x="0" y="0"/>
                  </a:moveTo>
                  <a:lnTo>
                    <a:pt x="6010963" y="0"/>
                  </a:lnTo>
                  <a:lnTo>
                    <a:pt x="6010963" y="1884269"/>
                  </a:lnTo>
                  <a:lnTo>
                    <a:pt x="0" y="1884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6010963" cy="19128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631"/>
                </a:lnSpc>
              </a:pPr>
              <a:r>
                <a:rPr lang="en-US" sz="2025" spc="10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*PIC : </a:t>
              </a:r>
            </a:p>
            <a:p>
              <a:pPr algn="just">
                <a:lnSpc>
                  <a:spcPts val="2631"/>
                </a:lnSpc>
              </a:pPr>
              <a:r>
                <a:rPr lang="en-US" sz="2025" spc="10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Ibu Fajriah Dinas Pendidikan Kota Semarang (082136429775)</a:t>
              </a:r>
            </a:p>
            <a:p>
              <a:pPr algn="just">
                <a:lnSpc>
                  <a:spcPts val="2631"/>
                </a:lnSpc>
              </a:pPr>
              <a:endParaRPr lang="en-US" sz="2025" spc="1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394244" y="1680137"/>
            <a:ext cx="13499512" cy="655211"/>
            <a:chOff x="0" y="0"/>
            <a:chExt cx="17999349" cy="8736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99349" cy="873615"/>
            </a:xfrm>
            <a:custGeom>
              <a:avLst/>
              <a:gdLst/>
              <a:ahLst/>
              <a:cxnLst/>
              <a:rect l="l" t="t" r="r" b="b"/>
              <a:pathLst>
                <a:path w="17999349" h="873615">
                  <a:moveTo>
                    <a:pt x="0" y="0"/>
                  </a:moveTo>
                  <a:lnTo>
                    <a:pt x="17999349" y="0"/>
                  </a:lnTo>
                  <a:lnTo>
                    <a:pt x="17999349" y="873615"/>
                  </a:lnTo>
                  <a:lnTo>
                    <a:pt x="0" y="8736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8575"/>
              <a:ext cx="17999349" cy="8450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038"/>
                </a:lnSpc>
              </a:pPr>
              <a:r>
                <a:rPr lang="en-US" sz="4498" b="1">
                  <a:solidFill>
                    <a:srgbClr val="1C1C2F"/>
                  </a:solidFill>
                  <a:latin typeface="Open Sauce Heavy"/>
                  <a:ea typeface="Open Sauce Heavy"/>
                  <a:cs typeface="Open Sauce Heavy"/>
                  <a:sym typeface="Open Sauce Heavy"/>
                </a:rPr>
                <a:t>RENCANA KERJA TES KESIAPAN SEKOLAH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4" r="-58" b="6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026862" y="312560"/>
            <a:ext cx="2452272" cy="649541"/>
            <a:chOff x="0" y="0"/>
            <a:chExt cx="3269696" cy="8660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269696" cy="866054"/>
            </a:xfrm>
            <a:custGeom>
              <a:avLst/>
              <a:gdLst/>
              <a:ahLst/>
              <a:cxnLst/>
              <a:rect l="l" t="t" r="r" b="b"/>
              <a:pathLst>
                <a:path w="3269696" h="866054">
                  <a:moveTo>
                    <a:pt x="0" y="0"/>
                  </a:moveTo>
                  <a:lnTo>
                    <a:pt x="3269696" y="0"/>
                  </a:lnTo>
                  <a:lnTo>
                    <a:pt x="3269696" y="866054"/>
                  </a:lnTo>
                  <a:lnTo>
                    <a:pt x="0" y="866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3269696" cy="9041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sp>
        <p:nvSpPr>
          <p:cNvPr id="31" name="Freeform 31"/>
          <p:cNvSpPr/>
          <p:nvPr/>
        </p:nvSpPr>
        <p:spPr>
          <a:xfrm rot="-2485268">
            <a:off x="16205247" y="-2368724"/>
            <a:ext cx="4180788" cy="4550550"/>
          </a:xfrm>
          <a:custGeom>
            <a:avLst/>
            <a:gdLst/>
            <a:ahLst/>
            <a:cxnLst/>
            <a:rect l="l" t="t" r="r" b="b"/>
            <a:pathLst>
              <a:path w="4180788" h="4550550">
                <a:moveTo>
                  <a:pt x="0" y="0"/>
                </a:moveTo>
                <a:lnTo>
                  <a:pt x="4180788" y="0"/>
                </a:lnTo>
                <a:lnTo>
                  <a:pt x="4180788" y="4550550"/>
                </a:lnTo>
                <a:lnTo>
                  <a:pt x="0" y="45505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2494650">
            <a:off x="15982545" y="-1627511"/>
            <a:ext cx="3255815" cy="3521908"/>
          </a:xfrm>
          <a:custGeom>
            <a:avLst/>
            <a:gdLst/>
            <a:ahLst/>
            <a:cxnLst/>
            <a:rect l="l" t="t" r="r" b="b"/>
            <a:pathLst>
              <a:path w="3255815" h="3521908">
                <a:moveTo>
                  <a:pt x="0" y="0"/>
                </a:moveTo>
                <a:lnTo>
                  <a:pt x="3255815" y="0"/>
                </a:lnTo>
                <a:lnTo>
                  <a:pt x="3255815" y="3521907"/>
                </a:lnTo>
                <a:lnTo>
                  <a:pt x="0" y="35219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6261" y="4611573"/>
            <a:ext cx="5840787" cy="2174332"/>
            <a:chOff x="0" y="0"/>
            <a:chExt cx="1538314" cy="572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8314" cy="572664"/>
            </a:xfrm>
            <a:custGeom>
              <a:avLst/>
              <a:gdLst/>
              <a:ahLst/>
              <a:cxnLst/>
              <a:rect l="l" t="t" r="r" b="b"/>
              <a:pathLst>
                <a:path w="1538314" h="572664">
                  <a:moveTo>
                    <a:pt x="1538314" y="0"/>
                  </a:moveTo>
                  <a:lnTo>
                    <a:pt x="0" y="0"/>
                  </a:lnTo>
                  <a:lnTo>
                    <a:pt x="101600" y="286332"/>
                  </a:lnTo>
                  <a:lnTo>
                    <a:pt x="0" y="572664"/>
                  </a:lnTo>
                  <a:lnTo>
                    <a:pt x="1538314" y="572664"/>
                  </a:lnTo>
                  <a:lnTo>
                    <a:pt x="1436714" y="286332"/>
                  </a:lnTo>
                  <a:lnTo>
                    <a:pt x="1538314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900" y="-38100"/>
              <a:ext cx="1360514" cy="610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51770" y="4720528"/>
            <a:ext cx="9071804" cy="1811760"/>
            <a:chOff x="0" y="0"/>
            <a:chExt cx="976503" cy="1950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6503" cy="195021"/>
            </a:xfrm>
            <a:custGeom>
              <a:avLst/>
              <a:gdLst/>
              <a:ahLst/>
              <a:cxnLst/>
              <a:rect l="l" t="t" r="r" b="b"/>
              <a:pathLst>
                <a:path w="976503" h="195021">
                  <a:moveTo>
                    <a:pt x="0" y="0"/>
                  </a:moveTo>
                  <a:lnTo>
                    <a:pt x="773303" y="0"/>
                  </a:lnTo>
                  <a:lnTo>
                    <a:pt x="976503" y="97510"/>
                  </a:lnTo>
                  <a:lnTo>
                    <a:pt x="773303" y="195021"/>
                  </a:lnTo>
                  <a:lnTo>
                    <a:pt x="0" y="195021"/>
                  </a:lnTo>
                  <a:lnTo>
                    <a:pt x="203200" y="97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3B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722503" cy="233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94514" y="-2292997"/>
            <a:ext cx="4180788" cy="4550550"/>
          </a:xfrm>
          <a:custGeom>
            <a:avLst/>
            <a:gdLst/>
            <a:ahLst/>
            <a:cxnLst/>
            <a:rect l="l" t="t" r="r" b="b"/>
            <a:pathLst>
              <a:path w="4180788" h="4550550">
                <a:moveTo>
                  <a:pt x="0" y="0"/>
                </a:moveTo>
                <a:lnTo>
                  <a:pt x="4180788" y="0"/>
                </a:lnTo>
                <a:lnTo>
                  <a:pt x="4180788" y="4550549"/>
                </a:lnTo>
                <a:lnTo>
                  <a:pt x="0" y="455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93091" y="-2061851"/>
            <a:ext cx="3255815" cy="3521908"/>
          </a:xfrm>
          <a:custGeom>
            <a:avLst/>
            <a:gdLst/>
            <a:ahLst/>
            <a:cxnLst/>
            <a:rect l="l" t="t" r="r" b="b"/>
            <a:pathLst>
              <a:path w="3255815" h="3521908">
                <a:moveTo>
                  <a:pt x="0" y="0"/>
                </a:moveTo>
                <a:lnTo>
                  <a:pt x="3255815" y="0"/>
                </a:lnTo>
                <a:lnTo>
                  <a:pt x="3255815" y="3521907"/>
                </a:lnTo>
                <a:lnTo>
                  <a:pt x="0" y="35219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76945" y="341135"/>
            <a:ext cx="527993" cy="687565"/>
            <a:chOff x="0" y="0"/>
            <a:chExt cx="703990" cy="9167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3961" cy="916813"/>
            </a:xfrm>
            <a:custGeom>
              <a:avLst/>
              <a:gdLst/>
              <a:ahLst/>
              <a:cxnLst/>
              <a:rect l="l" t="t" r="r" b="b"/>
              <a:pathLst>
                <a:path w="703961" h="916813">
                  <a:moveTo>
                    <a:pt x="0" y="0"/>
                  </a:moveTo>
                  <a:lnTo>
                    <a:pt x="703961" y="0"/>
                  </a:lnTo>
                  <a:lnTo>
                    <a:pt x="703961" y="916813"/>
                  </a:lnTo>
                  <a:lnTo>
                    <a:pt x="0" y="916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4" r="-58" b="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026862" y="312560"/>
            <a:ext cx="2452272" cy="727415"/>
            <a:chOff x="0" y="0"/>
            <a:chExt cx="3269696" cy="9698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69696" cy="969886"/>
            </a:xfrm>
            <a:custGeom>
              <a:avLst/>
              <a:gdLst/>
              <a:ahLst/>
              <a:cxnLst/>
              <a:rect l="l" t="t" r="r" b="b"/>
              <a:pathLst>
                <a:path w="3269696" h="969886">
                  <a:moveTo>
                    <a:pt x="0" y="0"/>
                  </a:moveTo>
                  <a:lnTo>
                    <a:pt x="3269696" y="0"/>
                  </a:lnTo>
                  <a:lnTo>
                    <a:pt x="3269696" y="969886"/>
                  </a:lnTo>
                  <a:lnTo>
                    <a:pt x="0" y="9698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269696" cy="10079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Dinas Pendidikan</a:t>
              </a:r>
            </a:p>
            <a:p>
              <a:pPr algn="l">
                <a:lnSpc>
                  <a:spcPts val="2637"/>
                </a:lnSpc>
              </a:pPr>
              <a:r>
                <a:rPr lang="en-US" sz="1897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Kota Semarang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24408" y="5172242"/>
            <a:ext cx="982381" cy="982381"/>
          </a:xfrm>
          <a:custGeom>
            <a:avLst/>
            <a:gdLst/>
            <a:ahLst/>
            <a:cxnLst/>
            <a:rect l="l" t="t" r="r" b="b"/>
            <a:pathLst>
              <a:path w="982381" h="982381">
                <a:moveTo>
                  <a:pt x="0" y="0"/>
                </a:moveTo>
                <a:lnTo>
                  <a:pt x="982381" y="0"/>
                </a:lnTo>
                <a:lnTo>
                  <a:pt x="982381" y="982381"/>
                </a:lnTo>
                <a:lnTo>
                  <a:pt x="0" y="982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551323" y="1381441"/>
            <a:ext cx="15674421" cy="1335405"/>
            <a:chOff x="0" y="0"/>
            <a:chExt cx="20899228" cy="17805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899228" cy="1780540"/>
            </a:xfrm>
            <a:custGeom>
              <a:avLst/>
              <a:gdLst/>
              <a:ahLst/>
              <a:cxnLst/>
              <a:rect l="l" t="t" r="r" b="b"/>
              <a:pathLst>
                <a:path w="20899228" h="1780540">
                  <a:moveTo>
                    <a:pt x="0" y="0"/>
                  </a:moveTo>
                  <a:lnTo>
                    <a:pt x="20899228" y="0"/>
                  </a:lnTo>
                  <a:lnTo>
                    <a:pt x="20899228" y="1780540"/>
                  </a:lnTo>
                  <a:lnTo>
                    <a:pt x="0" y="17805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52400"/>
              <a:ext cx="20899228" cy="1932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0918"/>
                </a:lnSpc>
              </a:pPr>
              <a:r>
                <a:rPr lang="en-US" sz="7800" b="1">
                  <a:solidFill>
                    <a:srgbClr val="1C1C2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RENCANA KERJA TES KESIAPAN SEKOLAH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51323" y="5068629"/>
            <a:ext cx="4683219" cy="108599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7508"/>
              </a:lnSpc>
            </a:pPr>
            <a:r>
              <a:rPr lang="en-US" sz="5363" b="1" dirty="0" err="1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Pelaksanaan</a:t>
            </a:r>
            <a:r>
              <a:rPr lang="en-US" sz="5363" b="1" dirty="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0417" y="9543207"/>
            <a:ext cx="5805292" cy="743793"/>
            <a:chOff x="0" y="0"/>
            <a:chExt cx="7740389" cy="99172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740390" cy="991724"/>
            </a:xfrm>
            <a:custGeom>
              <a:avLst/>
              <a:gdLst/>
              <a:ahLst/>
              <a:cxnLst/>
              <a:rect l="l" t="t" r="r" b="b"/>
              <a:pathLst>
                <a:path w="7740390" h="991724">
                  <a:moveTo>
                    <a:pt x="0" y="0"/>
                  </a:moveTo>
                  <a:lnTo>
                    <a:pt x="7740390" y="0"/>
                  </a:lnTo>
                  <a:lnTo>
                    <a:pt x="7740390" y="991724"/>
                  </a:lnTo>
                  <a:lnTo>
                    <a:pt x="0" y="9917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7740389" cy="10202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2185"/>
                </a:lnSpc>
              </a:pPr>
              <a:r>
                <a:rPr lang="en-US" sz="1561" b="1">
                  <a:solidFill>
                    <a:srgbClr val="0070C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Jam Pelayanan menyesuaikan Jam Kerja masing – masing Lembaga/Unit/Biro.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420247" y="3535195"/>
            <a:ext cx="5763381" cy="4097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96"/>
              </a:lnSpc>
            </a:pPr>
            <a:r>
              <a:rPr lang="en-US" sz="7839" b="1">
                <a:solidFill>
                  <a:srgbClr val="D727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 MARET</a:t>
            </a:r>
          </a:p>
          <a:p>
            <a:pPr algn="ctr">
              <a:lnSpc>
                <a:spcPts val="10896"/>
              </a:lnSpc>
            </a:pPr>
            <a:r>
              <a:rPr lang="en-US" sz="783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sampai </a:t>
            </a:r>
          </a:p>
          <a:p>
            <a:pPr algn="ctr">
              <a:lnSpc>
                <a:spcPts val="10897"/>
              </a:lnSpc>
              <a:spcBef>
                <a:spcPct val="0"/>
              </a:spcBef>
            </a:pPr>
            <a:r>
              <a:rPr lang="en-US" sz="7839" b="1">
                <a:solidFill>
                  <a:srgbClr val="D727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31 MEI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1384</Words>
  <Application>Microsoft Office PowerPoint</Application>
  <PresentationFormat>Custom</PresentationFormat>
  <Paragraphs>170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4" baseType="lpstr">
      <vt:lpstr>Canva Sans Italics</vt:lpstr>
      <vt:lpstr>Cambria Bold</vt:lpstr>
      <vt:lpstr>Lato Heavy</vt:lpstr>
      <vt:lpstr>Courier New</vt:lpstr>
      <vt:lpstr>Arial</vt:lpstr>
      <vt:lpstr>Barlow Condensed Semi-Bold</vt:lpstr>
      <vt:lpstr>Canva Sans</vt:lpstr>
      <vt:lpstr>Arimo</vt:lpstr>
      <vt:lpstr>Open Sans Bold</vt:lpstr>
      <vt:lpstr>Bahnschrift Light Condensed</vt:lpstr>
      <vt:lpstr>Open Sauce Heavy</vt:lpstr>
      <vt:lpstr>Open Sauce Bold</vt:lpstr>
      <vt:lpstr>Arimo Bold</vt:lpstr>
      <vt:lpstr>Canva Sans Bold Italics</vt:lpstr>
      <vt:lpstr>Canva Sans Bold</vt:lpstr>
      <vt:lpstr>Open Sauce</vt:lpstr>
      <vt:lpstr>Open Sauce Semi-Bold</vt:lpstr>
      <vt:lpstr>Calibri</vt:lpstr>
      <vt:lpstr>Bahnschrift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 Rapat Tes Kesiapan Sekolah.pptx</dc:title>
  <cp:lastModifiedBy>Satrio Wahyu</cp:lastModifiedBy>
  <cp:revision>5</cp:revision>
  <dcterms:created xsi:type="dcterms:W3CDTF">2006-08-16T00:00:00Z</dcterms:created>
  <dcterms:modified xsi:type="dcterms:W3CDTF">2025-02-06T03:42:06Z</dcterms:modified>
  <dc:identifier>DAGeMyLH7QA</dc:identifier>
</cp:coreProperties>
</file>